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5327650"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280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1237197"/>
            <a:ext cx="4528503" cy="2631887"/>
          </a:xfrm>
        </p:spPr>
        <p:txBody>
          <a:bodyPr anchor="b"/>
          <a:lstStyle>
            <a:lvl1pPr algn="ctr">
              <a:defRPr sz="3496"/>
            </a:lvl1pPr>
          </a:lstStyle>
          <a:p>
            <a:r>
              <a:rPr lang="de-DE"/>
              <a:t>Mastertitelformat bearbeiten</a:t>
            </a:r>
            <a:endParaRPr lang="en-US" dirty="0"/>
          </a:p>
        </p:txBody>
      </p:sp>
      <p:sp>
        <p:nvSpPr>
          <p:cNvPr id="3" name="Subtitle 2"/>
          <p:cNvSpPr>
            <a:spLocks noGrp="1"/>
          </p:cNvSpPr>
          <p:nvPr>
            <p:ph type="subTitle" idx="1"/>
          </p:nvPr>
        </p:nvSpPr>
        <p:spPr>
          <a:xfrm>
            <a:off x="665956" y="3970580"/>
            <a:ext cx="3995738" cy="1825171"/>
          </a:xfrm>
        </p:spPr>
        <p:txBody>
          <a:bodyPr/>
          <a:lstStyle>
            <a:lvl1pPr marL="0" indent="0" algn="ctr">
              <a:buNone/>
              <a:defRPr sz="1398"/>
            </a:lvl1pPr>
            <a:lvl2pPr marL="266365" indent="0" algn="ctr">
              <a:buNone/>
              <a:defRPr sz="1165"/>
            </a:lvl2pPr>
            <a:lvl3pPr marL="532729" indent="0" algn="ctr">
              <a:buNone/>
              <a:defRPr sz="1049"/>
            </a:lvl3pPr>
            <a:lvl4pPr marL="799094" indent="0" algn="ctr">
              <a:buNone/>
              <a:defRPr sz="932"/>
            </a:lvl4pPr>
            <a:lvl5pPr marL="1065459" indent="0" algn="ctr">
              <a:buNone/>
              <a:defRPr sz="932"/>
            </a:lvl5pPr>
            <a:lvl6pPr marL="1331824" indent="0" algn="ctr">
              <a:buNone/>
              <a:defRPr sz="932"/>
            </a:lvl6pPr>
            <a:lvl7pPr marL="1598188" indent="0" algn="ctr">
              <a:buNone/>
              <a:defRPr sz="932"/>
            </a:lvl7pPr>
            <a:lvl8pPr marL="1864553" indent="0" algn="ctr">
              <a:buNone/>
              <a:defRPr sz="932"/>
            </a:lvl8pPr>
            <a:lvl9pPr marL="2130918" indent="0" algn="ctr">
              <a:buNone/>
              <a:defRPr sz="932"/>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1160244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42880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144355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964140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de-DE"/>
              <a:t>Mastertitelformat bearbeiten</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tint val="82000"/>
                  </a:schemeClr>
                </a:solidFill>
              </a:defRPr>
            </a:lvl1pPr>
            <a:lvl2pPr marL="266365" indent="0">
              <a:buNone/>
              <a:defRPr sz="1165">
                <a:solidFill>
                  <a:schemeClr val="tx1">
                    <a:tint val="82000"/>
                  </a:schemeClr>
                </a:solidFill>
              </a:defRPr>
            </a:lvl2pPr>
            <a:lvl3pPr marL="532729" indent="0">
              <a:buNone/>
              <a:defRPr sz="1049">
                <a:solidFill>
                  <a:schemeClr val="tx1">
                    <a:tint val="82000"/>
                  </a:schemeClr>
                </a:solidFill>
              </a:defRPr>
            </a:lvl3pPr>
            <a:lvl4pPr marL="799094" indent="0">
              <a:buNone/>
              <a:defRPr sz="932">
                <a:solidFill>
                  <a:schemeClr val="tx1">
                    <a:tint val="82000"/>
                  </a:schemeClr>
                </a:solidFill>
              </a:defRPr>
            </a:lvl4pPr>
            <a:lvl5pPr marL="1065459" indent="0">
              <a:buNone/>
              <a:defRPr sz="932">
                <a:solidFill>
                  <a:schemeClr val="tx1">
                    <a:tint val="82000"/>
                  </a:schemeClr>
                </a:solidFill>
              </a:defRPr>
            </a:lvl5pPr>
            <a:lvl6pPr marL="1331824" indent="0">
              <a:buNone/>
              <a:defRPr sz="932">
                <a:solidFill>
                  <a:schemeClr val="tx1">
                    <a:tint val="82000"/>
                  </a:schemeClr>
                </a:solidFill>
              </a:defRPr>
            </a:lvl6pPr>
            <a:lvl7pPr marL="1598188" indent="0">
              <a:buNone/>
              <a:defRPr sz="932">
                <a:solidFill>
                  <a:schemeClr val="tx1">
                    <a:tint val="82000"/>
                  </a:schemeClr>
                </a:solidFill>
              </a:defRPr>
            </a:lvl7pPr>
            <a:lvl8pPr marL="1864553" indent="0">
              <a:buNone/>
              <a:defRPr sz="932">
                <a:solidFill>
                  <a:schemeClr val="tx1">
                    <a:tint val="82000"/>
                  </a:schemeClr>
                </a:solidFill>
              </a:defRPr>
            </a:lvl8pPr>
            <a:lvl9pPr marL="2130918" indent="0">
              <a:buNone/>
              <a:defRPr sz="932">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899615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23055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de-DE"/>
              <a:t>Mastertitelformat bearbeiten</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de-DE"/>
              <a:t>Mastertextformat bearbeiten</a:t>
            </a:r>
          </a:p>
        </p:txBody>
      </p:sp>
      <p:sp>
        <p:nvSpPr>
          <p:cNvPr id="4" name="Content Placeholder 3"/>
          <p:cNvSpPr>
            <a:spLocks noGrp="1"/>
          </p:cNvSpPr>
          <p:nvPr>
            <p:ph sz="half" idx="2"/>
          </p:nvPr>
        </p:nvSpPr>
        <p:spPr>
          <a:xfrm>
            <a:off x="366971" y="2761381"/>
            <a:ext cx="2253845"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de-DE"/>
              <a:t>Mastertextformat bearbeiten</a:t>
            </a:r>
          </a:p>
        </p:txBody>
      </p:sp>
      <p:sp>
        <p:nvSpPr>
          <p:cNvPr id="6" name="Content Placeholder 5"/>
          <p:cNvSpPr>
            <a:spLocks noGrp="1"/>
          </p:cNvSpPr>
          <p:nvPr>
            <p:ph sz="quarter" idx="4"/>
          </p:nvPr>
        </p:nvSpPr>
        <p:spPr>
          <a:xfrm>
            <a:off x="2697123" y="2761381"/>
            <a:ext cx="2264945"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80CBEC26-92A2-4EBA-A18C-549418E8B9D5}"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23861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80CBEC26-92A2-4EBA-A18C-549418E8B9D5}"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299299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BEC26-92A2-4EBA-A18C-549418E8B9D5}"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70848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de-DE"/>
              <a:t>Mastertitelformat bearbeiten</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de-DE"/>
              <a:t>Mastertextformat bearbeiten</a:t>
            </a:r>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2082559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de-DE"/>
              <a:t>Mastertitelformat bearbeiten</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de-DE"/>
              <a:t>Bild durch Klicken auf Symbol hinzufügen</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de-DE"/>
              <a:t>Mastertextformat bearbeiten</a:t>
            </a:r>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7201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82000"/>
                  </a:schemeClr>
                </a:solidFill>
              </a:defRPr>
            </a:lvl1pPr>
          </a:lstStyle>
          <a:p>
            <a:fld id="{80CBEC26-92A2-4EBA-A18C-549418E8B9D5}" type="datetimeFigureOut">
              <a:rPr lang="de-DE" smtClean="0"/>
              <a:t>28.11.2025</a:t>
            </a:fld>
            <a:endParaRPr lang="de-DE"/>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82000"/>
                  </a:schemeClr>
                </a:solidFill>
              </a:defRPr>
            </a:lvl1pPr>
          </a:lstStyle>
          <a:p>
            <a:fld id="{01D9DD87-1CBF-4104-9529-FE19256086F0}" type="slidenum">
              <a:rPr lang="de-DE" smtClean="0"/>
              <a:t>‹Nr.›</a:t>
            </a:fld>
            <a:endParaRPr lang="de-DE"/>
          </a:p>
        </p:txBody>
      </p:sp>
    </p:spTree>
    <p:extLst>
      <p:ext uri="{BB962C8B-B14F-4D97-AF65-F5344CB8AC3E}">
        <p14:creationId xmlns:p14="http://schemas.microsoft.com/office/powerpoint/2010/main" val="878992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8298-EFF4-10A3-4413-4F6CEE4F6D7D}"/>
            </a:ext>
          </a:extLst>
        </p:cNvPr>
        <p:cNvGrpSpPr/>
        <p:nvPr/>
      </p:nvGrpSpPr>
      <p:grpSpPr>
        <a:xfrm>
          <a:off x="0" y="0"/>
          <a:ext cx="0" cy="0"/>
          <a:chOff x="0" y="0"/>
          <a:chExt cx="0" cy="0"/>
        </a:xfrm>
      </p:grpSpPr>
      <p:sp>
        <p:nvSpPr>
          <p:cNvPr id="22" name="Rechteck 21">
            <a:extLst>
              <a:ext uri="{FF2B5EF4-FFF2-40B4-BE49-F238E27FC236}">
                <a16:creationId xmlns:a16="http://schemas.microsoft.com/office/drawing/2014/main" id="{C4566E5C-9A1A-4575-BFF8-D0B12EF7FB4A}"/>
              </a:ext>
            </a:extLst>
          </p:cNvPr>
          <p:cNvSpPr/>
          <p:nvPr/>
        </p:nvSpPr>
        <p:spPr>
          <a:xfrm>
            <a:off x="1" y="-16919"/>
            <a:ext cx="5327648" cy="7576594"/>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Freihandform: Form 3">
            <a:extLst>
              <a:ext uri="{FF2B5EF4-FFF2-40B4-BE49-F238E27FC236}">
                <a16:creationId xmlns:a16="http://schemas.microsoft.com/office/drawing/2014/main" id="{D3521634-45F8-D0BE-4374-A47955AD4B58}"/>
              </a:ext>
            </a:extLst>
          </p:cNvPr>
          <p:cNvSpPr/>
          <p:nvPr/>
        </p:nvSpPr>
        <p:spPr>
          <a:xfrm>
            <a:off x="0" y="0"/>
            <a:ext cx="5335104" cy="7559676"/>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2456 w 21370540"/>
              <a:gd name="connsiteY0" fmla="*/ 0 h 30334811"/>
              <a:gd name="connsiteX1" fmla="*/ 6788267 w 21370540"/>
              <a:gd name="connsiteY1" fmla="*/ 9769642 h 30334811"/>
              <a:gd name="connsiteX2" fmla="*/ 5007593 w 21370540"/>
              <a:gd name="connsiteY2" fmla="*/ 19828041 h 30334811"/>
              <a:gd name="connsiteX3" fmla="*/ 13419742 w 21370540"/>
              <a:gd name="connsiteY3" fmla="*/ 18708798 h 30334811"/>
              <a:gd name="connsiteX4" fmla="*/ 19686120 w 21370540"/>
              <a:gd name="connsiteY4" fmla="*/ 27480127 h 30334811"/>
              <a:gd name="connsiteX5" fmla="*/ 21370540 w 21370540"/>
              <a:gd name="connsiteY5" fmla="*/ 30271453 h 30334811"/>
              <a:gd name="connsiteX6" fmla="*/ 4936 w 21370540"/>
              <a:gd name="connsiteY6" fmla="*/ 30334811 h 30334811"/>
              <a:gd name="connsiteX7" fmla="*/ 2456 w 21370540"/>
              <a:gd name="connsiteY7" fmla="*/ 0 h 30334811"/>
              <a:gd name="connsiteX0" fmla="*/ 2456 w 21385754"/>
              <a:gd name="connsiteY0" fmla="*/ 0 h 30334811"/>
              <a:gd name="connsiteX1" fmla="*/ 6788267 w 21385754"/>
              <a:gd name="connsiteY1" fmla="*/ 9769642 h 30334811"/>
              <a:gd name="connsiteX2" fmla="*/ 5007593 w 21385754"/>
              <a:gd name="connsiteY2" fmla="*/ 19828041 h 30334811"/>
              <a:gd name="connsiteX3" fmla="*/ 13419742 w 21385754"/>
              <a:gd name="connsiteY3" fmla="*/ 18708798 h 30334811"/>
              <a:gd name="connsiteX4" fmla="*/ 19686120 w 21385754"/>
              <a:gd name="connsiteY4" fmla="*/ 27480127 h 30334811"/>
              <a:gd name="connsiteX5" fmla="*/ 21385754 w 21385754"/>
              <a:gd name="connsiteY5" fmla="*/ 30317145 h 30334811"/>
              <a:gd name="connsiteX6" fmla="*/ 4936 w 21385754"/>
              <a:gd name="connsiteY6" fmla="*/ 30334811 h 30334811"/>
              <a:gd name="connsiteX7" fmla="*/ 2456 w 21385754"/>
              <a:gd name="connsiteY7" fmla="*/ 0 h 3033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385754" h="30334811">
                <a:moveTo>
                  <a:pt x="2456" y="0"/>
                </a:moveTo>
                <a:cubicBezTo>
                  <a:pt x="1702919" y="3304674"/>
                  <a:pt x="9563552" y="352926"/>
                  <a:pt x="6788267" y="9769642"/>
                </a:cubicBezTo>
                <a:cubicBezTo>
                  <a:pt x="5512919" y="14662484"/>
                  <a:pt x="2754668" y="17097797"/>
                  <a:pt x="5007593" y="19828041"/>
                </a:cubicBezTo>
                <a:cubicBezTo>
                  <a:pt x="6933461" y="21422994"/>
                  <a:pt x="10193314" y="19780534"/>
                  <a:pt x="13419742" y="18708798"/>
                </a:cubicBezTo>
                <a:cubicBezTo>
                  <a:pt x="17060487" y="17580913"/>
                  <a:pt x="18338582" y="25009644"/>
                  <a:pt x="19686120" y="27480127"/>
                </a:cubicBezTo>
                <a:lnTo>
                  <a:pt x="21385754" y="30317145"/>
                </a:lnTo>
                <a:lnTo>
                  <a:pt x="4936" y="30334811"/>
                </a:lnTo>
                <a:cubicBezTo>
                  <a:pt x="-11106" y="20228285"/>
                  <a:pt x="18498" y="10106526"/>
                  <a:pt x="2456" y="0"/>
                </a:cubicBez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de-DE" dirty="0"/>
          </a:p>
        </p:txBody>
      </p:sp>
      <p:sp>
        <p:nvSpPr>
          <p:cNvPr id="2" name="Textfeld 1">
            <a:extLst>
              <a:ext uri="{FF2B5EF4-FFF2-40B4-BE49-F238E27FC236}">
                <a16:creationId xmlns:a16="http://schemas.microsoft.com/office/drawing/2014/main" id="{FC529756-C76F-8428-4CF3-2F79B667A989}"/>
              </a:ext>
            </a:extLst>
          </p:cNvPr>
          <p:cNvSpPr txBox="1"/>
          <p:nvPr/>
        </p:nvSpPr>
        <p:spPr>
          <a:xfrm>
            <a:off x="300035" y="757910"/>
            <a:ext cx="2737586" cy="707886"/>
          </a:xfrm>
          <a:prstGeom prst="rect">
            <a:avLst/>
          </a:prstGeom>
          <a:noFill/>
        </p:spPr>
        <p:txBody>
          <a:bodyPr wrap="square" rtlCol="0">
            <a:spAutoFit/>
          </a:bodyPr>
          <a:lstStyle/>
          <a:p>
            <a:r>
              <a:rPr lang="de-DE" sz="4000" dirty="0">
                <a:solidFill>
                  <a:schemeClr val="bg1"/>
                </a:solidFill>
                <a:latin typeface="Aharoni" panose="020F0502020204030204" pitchFamily="2" charset="-79"/>
                <a:cs typeface="Aharoni" panose="020F0502020204030204" pitchFamily="2" charset="-79"/>
              </a:rPr>
              <a:t>PFLEGE</a:t>
            </a:r>
          </a:p>
        </p:txBody>
      </p:sp>
      <p:sp>
        <p:nvSpPr>
          <p:cNvPr id="3" name="Textfeld 2">
            <a:extLst>
              <a:ext uri="{FF2B5EF4-FFF2-40B4-BE49-F238E27FC236}">
                <a16:creationId xmlns:a16="http://schemas.microsoft.com/office/drawing/2014/main" id="{71CFD859-94D6-72B5-73F2-43D0BE88A66D}"/>
              </a:ext>
            </a:extLst>
          </p:cNvPr>
          <p:cNvSpPr txBox="1"/>
          <p:nvPr/>
        </p:nvSpPr>
        <p:spPr>
          <a:xfrm>
            <a:off x="337364" y="1727384"/>
            <a:ext cx="4267172" cy="707886"/>
          </a:xfrm>
          <a:prstGeom prst="rect">
            <a:avLst/>
          </a:prstGeom>
          <a:noFill/>
        </p:spPr>
        <p:txBody>
          <a:bodyPr wrap="square" rtlCol="0">
            <a:spAutoFit/>
          </a:bodyPr>
          <a:lstStyle/>
          <a:p>
            <a:r>
              <a:rPr lang="de-DE" sz="4000" dirty="0">
                <a:solidFill>
                  <a:schemeClr val="bg1"/>
                </a:solidFill>
                <a:latin typeface="Aharoni" panose="020F0502020204030204" pitchFamily="2" charset="-79"/>
                <a:cs typeface="Aharoni" panose="020F0502020204030204" pitchFamily="2" charset="-79"/>
              </a:rPr>
              <a:t>SICHERUNG</a:t>
            </a:r>
          </a:p>
        </p:txBody>
      </p:sp>
      <p:sp>
        <p:nvSpPr>
          <p:cNvPr id="5" name="Textfeld 4">
            <a:extLst>
              <a:ext uri="{FF2B5EF4-FFF2-40B4-BE49-F238E27FC236}">
                <a16:creationId xmlns:a16="http://schemas.microsoft.com/office/drawing/2014/main" id="{761DAA6B-357A-F24C-3BB2-AC286C45F397}"/>
              </a:ext>
            </a:extLst>
          </p:cNvPr>
          <p:cNvSpPr txBox="1"/>
          <p:nvPr/>
        </p:nvSpPr>
        <p:spPr>
          <a:xfrm>
            <a:off x="300036" y="1161367"/>
            <a:ext cx="4395940" cy="861774"/>
          </a:xfrm>
          <a:prstGeom prst="rect">
            <a:avLst/>
          </a:prstGeom>
          <a:noFill/>
        </p:spPr>
        <p:txBody>
          <a:bodyPr wrap="square" rtlCol="0">
            <a:spAutoFit/>
          </a:bodyPr>
          <a:lstStyle/>
          <a:p>
            <a:r>
              <a:rPr lang="de-DE" sz="5000" dirty="0">
                <a:solidFill>
                  <a:schemeClr val="bg1">
                    <a:lumMod val="50000"/>
                  </a:schemeClr>
                </a:solidFill>
                <a:latin typeface="Aharoni" panose="020F0502020204030204" pitchFamily="2" charset="-79"/>
                <a:cs typeface="Aharoni" panose="020F0502020204030204" pitchFamily="2" charset="-79"/>
              </a:rPr>
              <a:t>WOHNRAUM</a:t>
            </a:r>
          </a:p>
        </p:txBody>
      </p:sp>
      <p:sp>
        <p:nvSpPr>
          <p:cNvPr id="6" name="Textfeld 5">
            <a:extLst>
              <a:ext uri="{FF2B5EF4-FFF2-40B4-BE49-F238E27FC236}">
                <a16:creationId xmlns:a16="http://schemas.microsoft.com/office/drawing/2014/main" id="{72060056-1438-1717-8FE9-792DEC5FCC6D}"/>
              </a:ext>
            </a:extLst>
          </p:cNvPr>
          <p:cNvSpPr txBox="1"/>
          <p:nvPr/>
        </p:nvSpPr>
        <p:spPr>
          <a:xfrm>
            <a:off x="337365" y="1190267"/>
            <a:ext cx="4229842" cy="861774"/>
          </a:xfrm>
          <a:prstGeom prst="rect">
            <a:avLst/>
          </a:prstGeom>
          <a:noFill/>
        </p:spPr>
        <p:txBody>
          <a:bodyPr wrap="square" rtlCol="0">
            <a:spAutoFit/>
          </a:bodyPr>
          <a:lstStyle/>
          <a:p>
            <a:r>
              <a:rPr lang="de-DE" sz="5000" dirty="0">
                <a:solidFill>
                  <a:schemeClr val="bg1"/>
                </a:solidFill>
                <a:latin typeface="Aharoni" panose="020F0502020204030204" pitchFamily="2" charset="-79"/>
                <a:cs typeface="Aharoni" panose="020F0502020204030204" pitchFamily="2" charset="-79"/>
              </a:rPr>
              <a:t>WOHNRAUM</a:t>
            </a:r>
          </a:p>
        </p:txBody>
      </p:sp>
      <p:pic>
        <p:nvPicPr>
          <p:cNvPr id="7" name="Grafik 6" descr="Ein Bild, das Person, Kleidung, Menschliches Gesicht, Im Haus enthält.&#10;&#10;KI-generierte Inhalte können fehlerhaft sein.">
            <a:extLst>
              <a:ext uri="{FF2B5EF4-FFF2-40B4-BE49-F238E27FC236}">
                <a16:creationId xmlns:a16="http://schemas.microsoft.com/office/drawing/2014/main" id="{6DF98812-4FFA-FD0D-9229-383A5C624D87}"/>
              </a:ext>
            </a:extLst>
          </p:cNvPr>
          <p:cNvPicPr>
            <a:picLocks noChangeAspect="1"/>
          </p:cNvPicPr>
          <p:nvPr/>
        </p:nvPicPr>
        <p:blipFill>
          <a:blip r:embed="rId2">
            <a:extLst>
              <a:ext uri="{28A0092B-C50C-407E-A947-70E740481C1C}">
                <a14:useLocalDpi xmlns:a14="http://schemas.microsoft.com/office/drawing/2010/main" val="0"/>
              </a:ext>
            </a:extLst>
          </a:blip>
          <a:srcRect l="33253" t="13292" r="21907" b="39123"/>
          <a:stretch>
            <a:fillRect/>
          </a:stretch>
        </p:blipFill>
        <p:spPr>
          <a:xfrm>
            <a:off x="-1" y="2435270"/>
            <a:ext cx="5327652" cy="3771057"/>
          </a:xfrm>
          <a:prstGeom prst="rect">
            <a:avLst/>
          </a:prstGeom>
        </p:spPr>
      </p:pic>
      <p:sp>
        <p:nvSpPr>
          <p:cNvPr id="8" name="Textfeld 7">
            <a:extLst>
              <a:ext uri="{FF2B5EF4-FFF2-40B4-BE49-F238E27FC236}">
                <a16:creationId xmlns:a16="http://schemas.microsoft.com/office/drawing/2014/main" id="{AEB3E7BA-BB5D-751B-EF99-AB749DBF0336}"/>
              </a:ext>
            </a:extLst>
          </p:cNvPr>
          <p:cNvSpPr txBox="1"/>
          <p:nvPr/>
        </p:nvSpPr>
        <p:spPr>
          <a:xfrm>
            <a:off x="236362" y="6009024"/>
            <a:ext cx="4809206" cy="400110"/>
          </a:xfrm>
          <a:prstGeom prst="rect">
            <a:avLst/>
          </a:prstGeom>
          <a:noFill/>
        </p:spPr>
        <p:txBody>
          <a:bodyPr wrap="square" rtlCol="0">
            <a:spAutoFit/>
          </a:bodyPr>
          <a:lstStyle/>
          <a:p>
            <a:r>
              <a:rPr lang="de-DE" sz="2000" dirty="0">
                <a:solidFill>
                  <a:schemeClr val="bg1">
                    <a:lumMod val="50000"/>
                  </a:schemeClr>
                </a:solidFill>
                <a:latin typeface="Aharoni" panose="020F0502020204030204" pitchFamily="2" charset="-79"/>
                <a:cs typeface="Aharoni" panose="020F0502020204030204" pitchFamily="2" charset="-79"/>
              </a:rPr>
              <a:t>WOHNRAUM FÜR PFLEGEFACHKRÄFTE</a:t>
            </a:r>
          </a:p>
        </p:txBody>
      </p:sp>
      <p:sp>
        <p:nvSpPr>
          <p:cNvPr id="9" name="Textfeld 8">
            <a:extLst>
              <a:ext uri="{FF2B5EF4-FFF2-40B4-BE49-F238E27FC236}">
                <a16:creationId xmlns:a16="http://schemas.microsoft.com/office/drawing/2014/main" id="{104C8ECA-4AD0-D0CD-16F4-5EE67B0A1FBD}"/>
              </a:ext>
            </a:extLst>
          </p:cNvPr>
          <p:cNvSpPr txBox="1"/>
          <p:nvPr/>
        </p:nvSpPr>
        <p:spPr>
          <a:xfrm>
            <a:off x="2254031" y="6369144"/>
            <a:ext cx="2837258" cy="400110"/>
          </a:xfrm>
          <a:prstGeom prst="rect">
            <a:avLst/>
          </a:prstGeom>
          <a:noFill/>
        </p:spPr>
        <p:txBody>
          <a:bodyPr wrap="square" rtlCol="0">
            <a:spAutoFit/>
          </a:bodyPr>
          <a:lstStyle/>
          <a:p>
            <a:r>
              <a:rPr lang="de-DE" sz="2000" dirty="0">
                <a:solidFill>
                  <a:schemeClr val="bg1"/>
                </a:solidFill>
                <a:latin typeface="Aharoni" panose="020F0502020204030204" pitchFamily="2" charset="-79"/>
                <a:cs typeface="Aharoni" panose="020F0502020204030204" pitchFamily="2" charset="-79"/>
              </a:rPr>
              <a:t>JETZT UNTERSTÜTZEN!</a:t>
            </a:r>
          </a:p>
        </p:txBody>
      </p:sp>
      <p:sp>
        <p:nvSpPr>
          <p:cNvPr id="10" name="Textfeld 9">
            <a:extLst>
              <a:ext uri="{FF2B5EF4-FFF2-40B4-BE49-F238E27FC236}">
                <a16:creationId xmlns:a16="http://schemas.microsoft.com/office/drawing/2014/main" id="{0648F4AB-9134-102D-343C-95F14FC4E940}"/>
              </a:ext>
            </a:extLst>
          </p:cNvPr>
          <p:cNvSpPr txBox="1"/>
          <p:nvPr/>
        </p:nvSpPr>
        <p:spPr>
          <a:xfrm>
            <a:off x="259222" y="6024836"/>
            <a:ext cx="4809206" cy="400110"/>
          </a:xfrm>
          <a:prstGeom prst="rect">
            <a:avLst/>
          </a:prstGeom>
          <a:noFill/>
        </p:spPr>
        <p:txBody>
          <a:bodyPr wrap="square" rtlCol="0">
            <a:spAutoFit/>
          </a:bodyPr>
          <a:lstStyle/>
          <a:p>
            <a:r>
              <a:rPr lang="de-DE" sz="2000" dirty="0">
                <a:solidFill>
                  <a:schemeClr val="bg1"/>
                </a:solidFill>
                <a:latin typeface="Aharoni" panose="020F0502020204030204" pitchFamily="2" charset="-79"/>
                <a:cs typeface="Aharoni" panose="020F0502020204030204" pitchFamily="2" charset="-79"/>
              </a:rPr>
              <a:t>WOHNRAUM FÜR PFLEGEFACHKRÄFTE</a:t>
            </a:r>
          </a:p>
        </p:txBody>
      </p:sp>
      <p:sp>
        <p:nvSpPr>
          <p:cNvPr id="11" name="Rechteck 10">
            <a:extLst>
              <a:ext uri="{FF2B5EF4-FFF2-40B4-BE49-F238E27FC236}">
                <a16:creationId xmlns:a16="http://schemas.microsoft.com/office/drawing/2014/main" id="{70706795-2DB9-2833-0AC7-9F93C97B08DD}"/>
              </a:ext>
            </a:extLst>
          </p:cNvPr>
          <p:cNvSpPr/>
          <p:nvPr/>
        </p:nvSpPr>
        <p:spPr>
          <a:xfrm>
            <a:off x="3623615" y="239388"/>
            <a:ext cx="1404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t>Logo</a:t>
            </a:r>
          </a:p>
        </p:txBody>
      </p:sp>
    </p:spTree>
    <p:extLst>
      <p:ext uri="{BB962C8B-B14F-4D97-AF65-F5344CB8AC3E}">
        <p14:creationId xmlns:p14="http://schemas.microsoft.com/office/powerpoint/2010/main" val="766703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hteck 21">
            <a:extLst>
              <a:ext uri="{FF2B5EF4-FFF2-40B4-BE49-F238E27FC236}">
                <a16:creationId xmlns:a16="http://schemas.microsoft.com/office/drawing/2014/main" id="{36E1463E-4999-EE36-A33C-36803E659801}"/>
              </a:ext>
            </a:extLst>
          </p:cNvPr>
          <p:cNvSpPr/>
          <p:nvPr/>
        </p:nvSpPr>
        <p:spPr>
          <a:xfrm>
            <a:off x="1" y="-1"/>
            <a:ext cx="5327648" cy="7559675"/>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Freihandform: Form 1">
            <a:extLst>
              <a:ext uri="{FF2B5EF4-FFF2-40B4-BE49-F238E27FC236}">
                <a16:creationId xmlns:a16="http://schemas.microsoft.com/office/drawing/2014/main" id="{5F965152-CAAB-EEC2-EA0C-70BE30186242}"/>
              </a:ext>
            </a:extLst>
          </p:cNvPr>
          <p:cNvSpPr/>
          <p:nvPr/>
        </p:nvSpPr>
        <p:spPr>
          <a:xfrm>
            <a:off x="0" y="0"/>
            <a:ext cx="5335104" cy="7559676"/>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2456 w 21370540"/>
              <a:gd name="connsiteY0" fmla="*/ 0 h 30334811"/>
              <a:gd name="connsiteX1" fmla="*/ 6788267 w 21370540"/>
              <a:gd name="connsiteY1" fmla="*/ 9769642 h 30334811"/>
              <a:gd name="connsiteX2" fmla="*/ 5007593 w 21370540"/>
              <a:gd name="connsiteY2" fmla="*/ 19828041 h 30334811"/>
              <a:gd name="connsiteX3" fmla="*/ 13419742 w 21370540"/>
              <a:gd name="connsiteY3" fmla="*/ 18708798 h 30334811"/>
              <a:gd name="connsiteX4" fmla="*/ 19686120 w 21370540"/>
              <a:gd name="connsiteY4" fmla="*/ 27480127 h 30334811"/>
              <a:gd name="connsiteX5" fmla="*/ 21370540 w 21370540"/>
              <a:gd name="connsiteY5" fmla="*/ 30271453 h 30334811"/>
              <a:gd name="connsiteX6" fmla="*/ 4936 w 21370540"/>
              <a:gd name="connsiteY6" fmla="*/ 30334811 h 30334811"/>
              <a:gd name="connsiteX7" fmla="*/ 2456 w 21370540"/>
              <a:gd name="connsiteY7" fmla="*/ 0 h 30334811"/>
              <a:gd name="connsiteX0" fmla="*/ 2456 w 21385754"/>
              <a:gd name="connsiteY0" fmla="*/ 0 h 30334811"/>
              <a:gd name="connsiteX1" fmla="*/ 6788267 w 21385754"/>
              <a:gd name="connsiteY1" fmla="*/ 9769642 h 30334811"/>
              <a:gd name="connsiteX2" fmla="*/ 5007593 w 21385754"/>
              <a:gd name="connsiteY2" fmla="*/ 19828041 h 30334811"/>
              <a:gd name="connsiteX3" fmla="*/ 13419742 w 21385754"/>
              <a:gd name="connsiteY3" fmla="*/ 18708798 h 30334811"/>
              <a:gd name="connsiteX4" fmla="*/ 19686120 w 21385754"/>
              <a:gd name="connsiteY4" fmla="*/ 27480127 h 30334811"/>
              <a:gd name="connsiteX5" fmla="*/ 21385754 w 21385754"/>
              <a:gd name="connsiteY5" fmla="*/ 30317145 h 30334811"/>
              <a:gd name="connsiteX6" fmla="*/ 4936 w 21385754"/>
              <a:gd name="connsiteY6" fmla="*/ 30334811 h 30334811"/>
              <a:gd name="connsiteX7" fmla="*/ 2456 w 21385754"/>
              <a:gd name="connsiteY7" fmla="*/ 0 h 3033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385754" h="30334811">
                <a:moveTo>
                  <a:pt x="2456" y="0"/>
                </a:moveTo>
                <a:cubicBezTo>
                  <a:pt x="1702919" y="3304674"/>
                  <a:pt x="9563552" y="352926"/>
                  <a:pt x="6788267" y="9769642"/>
                </a:cubicBezTo>
                <a:cubicBezTo>
                  <a:pt x="5512919" y="14662484"/>
                  <a:pt x="2754668" y="17097797"/>
                  <a:pt x="5007593" y="19828041"/>
                </a:cubicBezTo>
                <a:cubicBezTo>
                  <a:pt x="6933461" y="21422994"/>
                  <a:pt x="10193314" y="19780534"/>
                  <a:pt x="13419742" y="18708798"/>
                </a:cubicBezTo>
                <a:cubicBezTo>
                  <a:pt x="17060487" y="17580913"/>
                  <a:pt x="18338582" y="25009644"/>
                  <a:pt x="19686120" y="27480127"/>
                </a:cubicBezTo>
                <a:lnTo>
                  <a:pt x="21385754" y="30317145"/>
                </a:lnTo>
                <a:lnTo>
                  <a:pt x="4936" y="30334811"/>
                </a:lnTo>
                <a:cubicBezTo>
                  <a:pt x="-11106" y="20228285"/>
                  <a:pt x="18498" y="10106526"/>
                  <a:pt x="2456" y="0"/>
                </a:cubicBez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de-DE" dirty="0"/>
          </a:p>
        </p:txBody>
      </p:sp>
      <p:sp>
        <p:nvSpPr>
          <p:cNvPr id="24" name="Rechteck 23">
            <a:extLst>
              <a:ext uri="{FF2B5EF4-FFF2-40B4-BE49-F238E27FC236}">
                <a16:creationId xmlns:a16="http://schemas.microsoft.com/office/drawing/2014/main" id="{C79701A8-4DDB-49FA-D4E7-BD32410CBC04}"/>
              </a:ext>
            </a:extLst>
          </p:cNvPr>
          <p:cNvSpPr/>
          <p:nvPr/>
        </p:nvSpPr>
        <p:spPr>
          <a:xfrm>
            <a:off x="259791" y="715223"/>
            <a:ext cx="4799889" cy="3787689"/>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a:extLst>
              <a:ext uri="{FF2B5EF4-FFF2-40B4-BE49-F238E27FC236}">
                <a16:creationId xmlns:a16="http://schemas.microsoft.com/office/drawing/2014/main" id="{DCF41AA0-EDF1-1A37-45EE-425367F0A9BA}"/>
              </a:ext>
            </a:extLst>
          </p:cNvPr>
          <p:cNvSpPr txBox="1"/>
          <p:nvPr/>
        </p:nvSpPr>
        <p:spPr>
          <a:xfrm>
            <a:off x="377952" y="827276"/>
            <a:ext cx="4535424" cy="3539430"/>
          </a:xfrm>
          <a:prstGeom prst="rect">
            <a:avLst/>
          </a:prstGeom>
          <a:noFill/>
        </p:spPr>
        <p:txBody>
          <a:bodyPr wrap="square">
            <a:spAutoFit/>
          </a:bodyPr>
          <a:lstStyle/>
          <a:p>
            <a:pPr algn="just"/>
            <a:r>
              <a:rPr lang="de-DE" sz="14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1400" b="1" dirty="0">
                <a:solidFill>
                  <a:schemeClr val="tx1">
                    <a:lumMod val="65000"/>
                    <a:lumOff val="35000"/>
                  </a:schemeClr>
                </a:solidFill>
                <a:latin typeface="Futiger"/>
              </a:rPr>
              <a:t>Zimmer, Wohnungen oder Häuser </a:t>
            </a:r>
            <a:r>
              <a:rPr lang="de-DE" sz="1400" dirty="0">
                <a:solidFill>
                  <a:schemeClr val="tx1">
                    <a:lumMod val="65000"/>
                    <a:lumOff val="35000"/>
                  </a:schemeClr>
                </a:solidFill>
                <a:latin typeface="Futiger"/>
              </a:rPr>
              <a:t>zur </a:t>
            </a:r>
            <a:r>
              <a:rPr lang="de-DE" sz="1400" b="1" dirty="0">
                <a:solidFill>
                  <a:schemeClr val="tx1">
                    <a:lumMod val="65000"/>
                    <a:lumOff val="35000"/>
                  </a:schemeClr>
                </a:solidFill>
                <a:latin typeface="Futiger"/>
              </a:rPr>
              <a:t>Miete oder Zwischenmiete</a:t>
            </a:r>
            <a:r>
              <a:rPr lang="de-DE" sz="14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a:t>
            </a:r>
          </a:p>
          <a:p>
            <a:pPr algn="just"/>
            <a:r>
              <a:rPr lang="de-DE" sz="1400" dirty="0">
                <a:solidFill>
                  <a:schemeClr val="tx1">
                    <a:lumMod val="65000"/>
                    <a:lumOff val="35000"/>
                  </a:schemeClr>
                </a:solidFill>
                <a:latin typeface="Futiger"/>
              </a:rPr>
              <a:t>Ein entscheidender Faktor, um qualifizierte Fachkräfte langfristig in der Region zu halten.</a:t>
            </a:r>
          </a:p>
        </p:txBody>
      </p:sp>
      <p:sp>
        <p:nvSpPr>
          <p:cNvPr id="28" name="Textfeld 27">
            <a:extLst>
              <a:ext uri="{FF2B5EF4-FFF2-40B4-BE49-F238E27FC236}">
                <a16:creationId xmlns:a16="http://schemas.microsoft.com/office/drawing/2014/main" id="{DFD401E3-D65E-9341-8286-A5A8AF38CFB9}"/>
              </a:ext>
            </a:extLst>
          </p:cNvPr>
          <p:cNvSpPr txBox="1"/>
          <p:nvPr/>
        </p:nvSpPr>
        <p:spPr>
          <a:xfrm>
            <a:off x="259791" y="4801451"/>
            <a:ext cx="1975964" cy="1015663"/>
          </a:xfrm>
          <a:prstGeom prst="rect">
            <a:avLst/>
          </a:prstGeom>
          <a:noFill/>
        </p:spPr>
        <p:txBody>
          <a:bodyPr wrap="square" rtlCol="0">
            <a:spAutoFit/>
          </a:bodyPr>
          <a:lstStyle/>
          <a:p>
            <a:r>
              <a:rPr lang="de-DE" sz="1200" b="1" dirty="0">
                <a:solidFill>
                  <a:schemeClr val="tx1">
                    <a:lumMod val="65000"/>
                    <a:lumOff val="35000"/>
                  </a:schemeClr>
                </a:solidFill>
                <a:latin typeface="Frutiger" panose="02000503040000020004" pitchFamily="2" charset="0"/>
              </a:rPr>
              <a:t>Wenn Sie Wohnraum anbieten können oder Fragen zum Verfahren haben, wenden Sie </a:t>
            </a:r>
          </a:p>
          <a:p>
            <a:r>
              <a:rPr lang="de-DE" sz="1200" b="1" dirty="0">
                <a:solidFill>
                  <a:schemeClr val="tx1">
                    <a:lumMod val="65000"/>
                    <a:lumOff val="35000"/>
                  </a:schemeClr>
                </a:solidFill>
                <a:latin typeface="Frutiger" panose="02000503040000020004" pitchFamily="2" charset="0"/>
              </a:rPr>
              <a:t>sich bitte an:</a:t>
            </a:r>
          </a:p>
        </p:txBody>
      </p:sp>
      <p:sp>
        <p:nvSpPr>
          <p:cNvPr id="29" name="Textfeld 28">
            <a:extLst>
              <a:ext uri="{FF2B5EF4-FFF2-40B4-BE49-F238E27FC236}">
                <a16:creationId xmlns:a16="http://schemas.microsoft.com/office/drawing/2014/main" id="{BF014E22-9AEE-69BE-501F-11DBB3C035CE}"/>
              </a:ext>
            </a:extLst>
          </p:cNvPr>
          <p:cNvSpPr txBox="1"/>
          <p:nvPr/>
        </p:nvSpPr>
        <p:spPr>
          <a:xfrm>
            <a:off x="2235755" y="4801451"/>
            <a:ext cx="2823925" cy="1070806"/>
          </a:xfrm>
          <a:prstGeom prst="rect">
            <a:avLst/>
          </a:prstGeom>
          <a:noFill/>
        </p:spPr>
        <p:txBody>
          <a:bodyPr wrap="square">
            <a:spAutoFit/>
          </a:bodyPr>
          <a:lstStyle/>
          <a:p>
            <a:pPr>
              <a:lnSpc>
                <a:spcPct val="107000"/>
              </a:lnSpc>
              <a:spcAft>
                <a:spcPts val="800"/>
              </a:spcAft>
            </a:pP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30" name="Rechteck 29">
            <a:extLst>
              <a:ext uri="{FF2B5EF4-FFF2-40B4-BE49-F238E27FC236}">
                <a16:creationId xmlns:a16="http://schemas.microsoft.com/office/drawing/2014/main" id="{5F31F7D5-F167-2B67-B7AB-D3F1B26875AB}"/>
              </a:ext>
            </a:extLst>
          </p:cNvPr>
          <p:cNvSpPr/>
          <p:nvPr/>
        </p:nvSpPr>
        <p:spPr>
          <a:xfrm>
            <a:off x="2049939" y="4801451"/>
            <a:ext cx="83661" cy="1070806"/>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a:extLst>
              <a:ext uri="{FF2B5EF4-FFF2-40B4-BE49-F238E27FC236}">
                <a16:creationId xmlns:a16="http://schemas.microsoft.com/office/drawing/2014/main" id="{6106D043-43A7-FE9D-35EF-91C9C59BD98C}"/>
              </a:ext>
            </a:extLst>
          </p:cNvPr>
          <p:cNvSpPr/>
          <p:nvPr/>
        </p:nvSpPr>
        <p:spPr>
          <a:xfrm>
            <a:off x="1822547" y="6218958"/>
            <a:ext cx="720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600" dirty="0"/>
              <a:t>QR-</a:t>
            </a:r>
          </a:p>
          <a:p>
            <a:pPr algn="ctr"/>
            <a:r>
              <a:rPr lang="de-DE" sz="1600" dirty="0"/>
              <a:t>Code</a:t>
            </a:r>
          </a:p>
        </p:txBody>
      </p:sp>
      <p:sp>
        <p:nvSpPr>
          <p:cNvPr id="33" name="Rechteck 32">
            <a:extLst>
              <a:ext uri="{FF2B5EF4-FFF2-40B4-BE49-F238E27FC236}">
                <a16:creationId xmlns:a16="http://schemas.microsoft.com/office/drawing/2014/main" id="{B63F1BAF-2F9D-3909-57A4-9E26F49B0F3B}"/>
              </a:ext>
            </a:extLst>
          </p:cNvPr>
          <p:cNvSpPr/>
          <p:nvPr/>
        </p:nvSpPr>
        <p:spPr>
          <a:xfrm>
            <a:off x="259791" y="6217631"/>
            <a:ext cx="1404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t>Logo</a:t>
            </a:r>
          </a:p>
        </p:txBody>
      </p:sp>
      <p:pic>
        <p:nvPicPr>
          <p:cNvPr id="6" name="Grafik 5" descr="Ein Bild, das Text, Screenshot, Schrift, Logo enthält.&#10;&#10;KI-generierte Inhalte können fehlerhaft sein.">
            <a:extLst>
              <a:ext uri="{FF2B5EF4-FFF2-40B4-BE49-F238E27FC236}">
                <a16:creationId xmlns:a16="http://schemas.microsoft.com/office/drawing/2014/main" id="{69942D24-D57C-7E20-724E-A9CB82F175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3825" y="6217631"/>
            <a:ext cx="1138862" cy="759241"/>
          </a:xfrm>
          <a:prstGeom prst="rect">
            <a:avLst/>
          </a:prstGeom>
        </p:spPr>
      </p:pic>
    </p:spTree>
    <p:extLst>
      <p:ext uri="{BB962C8B-B14F-4D97-AF65-F5344CB8AC3E}">
        <p14:creationId xmlns:p14="http://schemas.microsoft.com/office/powerpoint/2010/main" val="181372118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Words>
  <Application>Microsoft Office PowerPoint</Application>
  <PresentationFormat>Benutzerdefiniert</PresentationFormat>
  <Paragraphs>16</Paragraphs>
  <Slides>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vt:i4>
      </vt:variant>
    </vt:vector>
  </HeadingPairs>
  <TitlesOfParts>
    <vt:vector size="9" baseType="lpstr">
      <vt:lpstr>Aharoni</vt:lpstr>
      <vt:lpstr>Aptos</vt:lpstr>
      <vt:lpstr>Aptos Display</vt:lpstr>
      <vt:lpstr>Arial</vt:lpstr>
      <vt:lpstr>Frutiger</vt:lpstr>
      <vt:lpstr>Futiger</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10</cp:revision>
  <dcterms:created xsi:type="dcterms:W3CDTF">2025-11-08T22:50:05Z</dcterms:created>
  <dcterms:modified xsi:type="dcterms:W3CDTF">2025-11-28T05:14:43Z</dcterms:modified>
</cp:coreProperties>
</file>