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21383625" cy="302752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4092A1"/>
    <a:srgbClr val="73AFBA"/>
    <a:srgbClr val="EAEEEB"/>
    <a:srgbClr val="CCECFF"/>
    <a:srgbClr val="6699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791A3C7-D938-463A-A6EC-7BC303D931D4}" v="6" dt="2025-11-08T21:12:16.34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6" d="100"/>
          <a:sy n="16" d="100"/>
        </p:scale>
        <p:origin x="2789" y="25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de-DE"/>
              <a:t>Mastertitelformat bearbeiten</a:t>
            </a:r>
            <a:endParaRPr lang="en-US" dirty="0"/>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10333157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12368242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3793752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13689304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de-DE"/>
              <a:t>Mastertitelformat bearbeiten</a:t>
            </a:r>
            <a:endParaRPr lang="en-US" dirty="0"/>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tint val="82000"/>
                  </a:schemeClr>
                </a:solidFill>
              </a:defRPr>
            </a:lvl1pPr>
            <a:lvl2pPr marL="1069162" indent="0">
              <a:buNone/>
              <a:defRPr sz="4677">
                <a:solidFill>
                  <a:schemeClr val="tx1">
                    <a:tint val="82000"/>
                  </a:schemeClr>
                </a:solidFill>
              </a:defRPr>
            </a:lvl2pPr>
            <a:lvl3pPr marL="2138324" indent="0">
              <a:buNone/>
              <a:defRPr sz="4209">
                <a:solidFill>
                  <a:schemeClr val="tx1">
                    <a:tint val="82000"/>
                  </a:schemeClr>
                </a:solidFill>
              </a:defRPr>
            </a:lvl3pPr>
            <a:lvl4pPr marL="3207487" indent="0">
              <a:buNone/>
              <a:defRPr sz="3742">
                <a:solidFill>
                  <a:schemeClr val="tx1">
                    <a:tint val="82000"/>
                  </a:schemeClr>
                </a:solidFill>
              </a:defRPr>
            </a:lvl4pPr>
            <a:lvl5pPr marL="4276649" indent="0">
              <a:buNone/>
              <a:defRPr sz="3742">
                <a:solidFill>
                  <a:schemeClr val="tx1">
                    <a:tint val="82000"/>
                  </a:schemeClr>
                </a:solidFill>
              </a:defRPr>
            </a:lvl5pPr>
            <a:lvl6pPr marL="5345811" indent="0">
              <a:buNone/>
              <a:defRPr sz="3742">
                <a:solidFill>
                  <a:schemeClr val="tx1">
                    <a:tint val="82000"/>
                  </a:schemeClr>
                </a:solidFill>
              </a:defRPr>
            </a:lvl6pPr>
            <a:lvl7pPr marL="6414973" indent="0">
              <a:buNone/>
              <a:defRPr sz="3742">
                <a:solidFill>
                  <a:schemeClr val="tx1">
                    <a:tint val="82000"/>
                  </a:schemeClr>
                </a:solidFill>
              </a:defRPr>
            </a:lvl7pPr>
            <a:lvl8pPr marL="7484135" indent="0">
              <a:buNone/>
              <a:defRPr sz="3742">
                <a:solidFill>
                  <a:schemeClr val="tx1">
                    <a:tint val="82000"/>
                  </a:schemeClr>
                </a:solidFill>
              </a:defRPr>
            </a:lvl8pPr>
            <a:lvl9pPr marL="8553298" indent="0">
              <a:buNone/>
              <a:defRPr sz="3742">
                <a:solidFill>
                  <a:schemeClr val="tx1">
                    <a:tint val="82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35CCD6B4-D13C-4D4F-9F28-2B8AF2A43056}" type="datetimeFigureOut">
              <a:rPr lang="de-DE" smtClean="0"/>
              <a:t>28.11.2025</a:t>
            </a:fld>
            <a:endParaRPr lang="de-DE"/>
          </a:p>
        </p:txBody>
      </p:sp>
      <p:sp>
        <p:nvSpPr>
          <p:cNvPr id="5" name="Footer Placeholder 4"/>
          <p:cNvSpPr>
            <a:spLocks noGrp="1"/>
          </p:cNvSpPr>
          <p:nvPr>
            <p:ph type="ftr" sz="quarter" idx="11"/>
          </p:nvPr>
        </p:nvSpPr>
        <p:spPr/>
        <p:txBody>
          <a:bodyPr/>
          <a:lstStyle/>
          <a:p>
            <a:endParaRPr lang="de-DE"/>
          </a:p>
        </p:txBody>
      </p:sp>
      <p:sp>
        <p:nvSpPr>
          <p:cNvPr id="6" name="Slide Number Placeholder 5"/>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1126807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1470124" y="8059374"/>
            <a:ext cx="9088041" cy="1920934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10825460" y="8059374"/>
            <a:ext cx="9088041" cy="19209345"/>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35CCD6B4-D13C-4D4F-9F28-2B8AF2A43056}"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19150730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de-DE"/>
              <a:t>Mastertitelformat bearbeiten</a:t>
            </a:r>
            <a:endParaRPr lang="en-US" dirty="0"/>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Mastertextformat bearbeiten</a:t>
            </a:r>
          </a:p>
        </p:txBody>
      </p:sp>
      <p:sp>
        <p:nvSpPr>
          <p:cNvPr id="4" name="Content Placeholder 3"/>
          <p:cNvSpPr>
            <a:spLocks noGrp="1"/>
          </p:cNvSpPr>
          <p:nvPr>
            <p:ph sz="half" idx="2"/>
          </p:nvPr>
        </p:nvSpPr>
        <p:spPr>
          <a:xfrm>
            <a:off x="1472912" y="11058863"/>
            <a:ext cx="9046274" cy="1626592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de-DE"/>
              <a:t>Mastertextformat bearbeiten</a:t>
            </a:r>
          </a:p>
        </p:txBody>
      </p:sp>
      <p:sp>
        <p:nvSpPr>
          <p:cNvPr id="6" name="Content Placeholder 5"/>
          <p:cNvSpPr>
            <a:spLocks noGrp="1"/>
          </p:cNvSpPr>
          <p:nvPr>
            <p:ph sz="quarter" idx="4"/>
          </p:nvPr>
        </p:nvSpPr>
        <p:spPr>
          <a:xfrm>
            <a:off x="10825461" y="11058863"/>
            <a:ext cx="9090826" cy="16265921"/>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35CCD6B4-D13C-4D4F-9F28-2B8AF2A43056}" type="datetimeFigureOut">
              <a:rPr lang="de-DE" smtClean="0"/>
              <a:t>28.11.2025</a:t>
            </a:fld>
            <a:endParaRPr lang="de-DE"/>
          </a:p>
        </p:txBody>
      </p:sp>
      <p:sp>
        <p:nvSpPr>
          <p:cNvPr id="8" name="Footer Placeholder 7"/>
          <p:cNvSpPr>
            <a:spLocks noGrp="1"/>
          </p:cNvSpPr>
          <p:nvPr>
            <p:ph type="ftr" sz="quarter" idx="11"/>
          </p:nvPr>
        </p:nvSpPr>
        <p:spPr/>
        <p:txBody>
          <a:bodyPr/>
          <a:lstStyle/>
          <a:p>
            <a:endParaRPr lang="de-DE"/>
          </a:p>
        </p:txBody>
      </p:sp>
      <p:sp>
        <p:nvSpPr>
          <p:cNvPr id="9" name="Slide Number Placeholder 8"/>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2007095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35CCD6B4-D13C-4D4F-9F28-2B8AF2A43056}" type="datetimeFigureOut">
              <a:rPr lang="de-DE" smtClean="0"/>
              <a:t>28.11.2025</a:t>
            </a:fld>
            <a:endParaRPr lang="de-DE"/>
          </a:p>
        </p:txBody>
      </p:sp>
      <p:sp>
        <p:nvSpPr>
          <p:cNvPr id="4" name="Footer Placeholder 3"/>
          <p:cNvSpPr>
            <a:spLocks noGrp="1"/>
          </p:cNvSpPr>
          <p:nvPr>
            <p:ph type="ftr" sz="quarter" idx="11"/>
          </p:nvPr>
        </p:nvSpPr>
        <p:spPr/>
        <p:txBody>
          <a:bodyPr/>
          <a:lstStyle/>
          <a:p>
            <a:endParaRPr lang="de-DE"/>
          </a:p>
        </p:txBody>
      </p:sp>
      <p:sp>
        <p:nvSpPr>
          <p:cNvPr id="5" name="Slide Number Placeholder 4"/>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31994793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5CCD6B4-D13C-4D4F-9F28-2B8AF2A43056}" type="datetimeFigureOut">
              <a:rPr lang="de-DE" smtClean="0"/>
              <a:t>28.11.2025</a:t>
            </a:fld>
            <a:endParaRPr lang="de-DE"/>
          </a:p>
        </p:txBody>
      </p:sp>
      <p:sp>
        <p:nvSpPr>
          <p:cNvPr id="3" name="Footer Placeholder 2"/>
          <p:cNvSpPr>
            <a:spLocks noGrp="1"/>
          </p:cNvSpPr>
          <p:nvPr>
            <p:ph type="ftr" sz="quarter" idx="11"/>
          </p:nvPr>
        </p:nvSpPr>
        <p:spPr/>
        <p:txBody>
          <a:bodyPr/>
          <a:lstStyle/>
          <a:p>
            <a:endParaRPr lang="de-DE"/>
          </a:p>
        </p:txBody>
      </p:sp>
      <p:sp>
        <p:nvSpPr>
          <p:cNvPr id="4" name="Slide Number Placeholder 3"/>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8283289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Mastertitelformat bearbeiten</a:t>
            </a:r>
            <a:endParaRPr lang="en-US" dirty="0"/>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Mastertextformat bearbeiten</a:t>
            </a:r>
          </a:p>
        </p:txBody>
      </p:sp>
      <p:sp>
        <p:nvSpPr>
          <p:cNvPr id="5" name="Date Placeholder 4"/>
          <p:cNvSpPr>
            <a:spLocks noGrp="1"/>
          </p:cNvSpPr>
          <p:nvPr>
            <p:ph type="dt" sz="half" idx="10"/>
          </p:nvPr>
        </p:nvSpPr>
        <p:spPr/>
        <p:txBody>
          <a:bodyPr/>
          <a:lstStyle/>
          <a:p>
            <a:fld id="{35CCD6B4-D13C-4D4F-9F28-2B8AF2A43056}"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13054164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de-DE"/>
              <a:t>Mastertitelformat bearbeiten</a:t>
            </a:r>
            <a:endParaRPr lang="en-US" dirty="0"/>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de-DE"/>
              <a:t>Bild durch Klicken auf Symbol hinzufügen</a:t>
            </a:r>
            <a:endParaRPr lang="en-US" dirty="0"/>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de-DE"/>
              <a:t>Mastertextformat bearbeiten</a:t>
            </a:r>
          </a:p>
        </p:txBody>
      </p:sp>
      <p:sp>
        <p:nvSpPr>
          <p:cNvPr id="5" name="Date Placeholder 4"/>
          <p:cNvSpPr>
            <a:spLocks noGrp="1"/>
          </p:cNvSpPr>
          <p:nvPr>
            <p:ph type="dt" sz="half" idx="10"/>
          </p:nvPr>
        </p:nvSpPr>
        <p:spPr/>
        <p:txBody>
          <a:bodyPr/>
          <a:lstStyle/>
          <a:p>
            <a:fld id="{35CCD6B4-D13C-4D4F-9F28-2B8AF2A43056}" type="datetimeFigureOut">
              <a:rPr lang="de-DE" smtClean="0"/>
              <a:t>28.11.2025</a:t>
            </a:fld>
            <a:endParaRPr lang="de-DE"/>
          </a:p>
        </p:txBody>
      </p:sp>
      <p:sp>
        <p:nvSpPr>
          <p:cNvPr id="6" name="Footer Placeholder 5"/>
          <p:cNvSpPr>
            <a:spLocks noGrp="1"/>
          </p:cNvSpPr>
          <p:nvPr>
            <p:ph type="ftr" sz="quarter" idx="11"/>
          </p:nvPr>
        </p:nvSpPr>
        <p:spPr/>
        <p:txBody>
          <a:bodyPr/>
          <a:lstStyle/>
          <a:p>
            <a:endParaRPr lang="de-DE"/>
          </a:p>
        </p:txBody>
      </p:sp>
      <p:sp>
        <p:nvSpPr>
          <p:cNvPr id="7" name="Slide Number Placeholder 6"/>
          <p:cNvSpPr>
            <a:spLocks noGrp="1"/>
          </p:cNvSpPr>
          <p:nvPr>
            <p:ph type="sldNum" sz="quarter" idx="12"/>
          </p:nvPr>
        </p:nvSpPr>
        <p:spPr/>
        <p:txBody>
          <a:bodyPr/>
          <a:lstStyle/>
          <a:p>
            <a:fld id="{1624BF90-E7F1-4506-96B9-9594011310BB}" type="slidenum">
              <a:rPr lang="de-DE" smtClean="0"/>
              <a:t>‹Nr.›</a:t>
            </a:fld>
            <a:endParaRPr lang="de-DE"/>
          </a:p>
        </p:txBody>
      </p:sp>
    </p:spTree>
    <p:extLst>
      <p:ext uri="{BB962C8B-B14F-4D97-AF65-F5344CB8AC3E}">
        <p14:creationId xmlns:p14="http://schemas.microsoft.com/office/powerpoint/2010/main" val="26599680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82000"/>
                  </a:schemeClr>
                </a:solidFill>
              </a:defRPr>
            </a:lvl1pPr>
          </a:lstStyle>
          <a:p>
            <a:fld id="{35CCD6B4-D13C-4D4F-9F28-2B8AF2A43056}" type="datetimeFigureOut">
              <a:rPr lang="de-DE" smtClean="0"/>
              <a:t>28.11.2025</a:t>
            </a:fld>
            <a:endParaRPr lang="de-DE"/>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82000"/>
                  </a:schemeClr>
                </a:solidFill>
              </a:defRPr>
            </a:lvl1pPr>
          </a:lstStyle>
          <a:p>
            <a:endParaRPr lang="de-DE"/>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82000"/>
                  </a:schemeClr>
                </a:solidFill>
              </a:defRPr>
            </a:lvl1pPr>
          </a:lstStyle>
          <a:p>
            <a:fld id="{1624BF90-E7F1-4506-96B9-9594011310BB}" type="slidenum">
              <a:rPr lang="de-DE" smtClean="0"/>
              <a:t>‹Nr.›</a:t>
            </a:fld>
            <a:endParaRPr lang="de-DE"/>
          </a:p>
        </p:txBody>
      </p:sp>
    </p:spTree>
    <p:extLst>
      <p:ext uri="{BB962C8B-B14F-4D97-AF65-F5344CB8AC3E}">
        <p14:creationId xmlns:p14="http://schemas.microsoft.com/office/powerpoint/2010/main" val="12191208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hteck 8">
            <a:extLst>
              <a:ext uri="{FF2B5EF4-FFF2-40B4-BE49-F238E27FC236}">
                <a16:creationId xmlns:a16="http://schemas.microsoft.com/office/drawing/2014/main" id="{C91CF484-DE37-2CC3-C875-995E6CD3B24A}"/>
              </a:ext>
            </a:extLst>
          </p:cNvPr>
          <p:cNvSpPr/>
          <p:nvPr/>
        </p:nvSpPr>
        <p:spPr>
          <a:xfrm>
            <a:off x="-19252" y="1"/>
            <a:ext cx="21402877" cy="30337042"/>
          </a:xfrm>
          <a:prstGeom prst="rect">
            <a:avLst/>
          </a:prstGeom>
          <a:solidFill>
            <a:srgbClr val="4092A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8" name="Freihandform: Form 7">
            <a:extLst>
              <a:ext uri="{FF2B5EF4-FFF2-40B4-BE49-F238E27FC236}">
                <a16:creationId xmlns:a16="http://schemas.microsoft.com/office/drawing/2014/main" id="{D3521634-45F8-D0BE-4374-A47955AD4B58}"/>
              </a:ext>
            </a:extLst>
          </p:cNvPr>
          <p:cNvSpPr/>
          <p:nvPr/>
        </p:nvSpPr>
        <p:spPr>
          <a:xfrm>
            <a:off x="-21711" y="0"/>
            <a:ext cx="21420576" cy="30352282"/>
          </a:xfrm>
          <a:custGeom>
            <a:avLst/>
            <a:gdLst>
              <a:gd name="connsiteX0" fmla="*/ 0 w 21368084"/>
              <a:gd name="connsiteY0" fmla="*/ 0 h 30319579"/>
              <a:gd name="connsiteX1" fmla="*/ 7652084 w 21368084"/>
              <a:gd name="connsiteY1" fmla="*/ 495701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8373979 w 21368084"/>
              <a:gd name="connsiteY1" fmla="*/ 2550695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10684042 w 21368084"/>
              <a:gd name="connsiteY2" fmla="*/ 11694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5053263 w 21368084"/>
              <a:gd name="connsiteY2" fmla="*/ 16266695 h 30319579"/>
              <a:gd name="connsiteX3" fmla="*/ 3850105 w 21368084"/>
              <a:gd name="connsiteY3" fmla="*/ 20357432 h 30319579"/>
              <a:gd name="connsiteX4" fmla="*/ 5005137 w 21368084"/>
              <a:gd name="connsiteY4" fmla="*/ 24736927 h 30319579"/>
              <a:gd name="connsiteX5" fmla="*/ 14245389 w 21368084"/>
              <a:gd name="connsiteY5" fmla="*/ 21512464 h 30319579"/>
              <a:gd name="connsiteX6" fmla="*/ 17951115 w 21368084"/>
              <a:gd name="connsiteY6" fmla="*/ 24688800 h 30319579"/>
              <a:gd name="connsiteX7" fmla="*/ 21368084 w 21368084"/>
              <a:gd name="connsiteY7" fmla="*/ 30271453 h 30319579"/>
              <a:gd name="connsiteX8" fmla="*/ 48126 w 21368084"/>
              <a:gd name="connsiteY8" fmla="*/ 30319579 h 30319579"/>
              <a:gd name="connsiteX9" fmla="*/ 0 w 21368084"/>
              <a:gd name="connsiteY9" fmla="*/ 0 h 30319579"/>
              <a:gd name="connsiteX0" fmla="*/ 0 w 21368084"/>
              <a:gd name="connsiteY0" fmla="*/ 0 h 30319579"/>
              <a:gd name="connsiteX1" fmla="*/ 51013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5005137 w 21368084"/>
              <a:gd name="connsiteY3" fmla="*/ 24736927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9865895 w 21368084"/>
              <a:gd name="connsiteY3" fmla="*/ 18143623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3850105 w 21368084"/>
              <a:gd name="connsiteY2" fmla="*/ 20357432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2646947 w 21368084"/>
              <a:gd name="connsiteY2" fmla="*/ 21608716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4245389 w 21368084"/>
              <a:gd name="connsiteY4" fmla="*/ 21512464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7951115 w 21368084"/>
              <a:gd name="connsiteY5" fmla="*/ 2468880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8807116 w 21368084"/>
              <a:gd name="connsiteY3" fmla="*/ 22089982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3812253 w 21368084"/>
              <a:gd name="connsiteY3" fmla="*/ 22860003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5737304 w 21368084"/>
              <a:gd name="connsiteY3" fmla="*/ 28587033 h 30319579"/>
              <a:gd name="connsiteX4" fmla="*/ 18191748 w 21368084"/>
              <a:gd name="connsiteY4" fmla="*/ 27961390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5737304 w 21368084"/>
              <a:gd name="connsiteY4" fmla="*/ 28587033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8191748 w 21368084"/>
              <a:gd name="connsiteY5" fmla="*/ 27961390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507325 w 21368084"/>
              <a:gd name="connsiteY4" fmla="*/ 26710106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6026063 w 21368084"/>
              <a:gd name="connsiteY3" fmla="*/ 20886821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0347158 w 21368084"/>
              <a:gd name="connsiteY2" fmla="*/ 15159790 h 30319579"/>
              <a:gd name="connsiteX3" fmla="*/ 14871032 w 21368084"/>
              <a:gd name="connsiteY3" fmla="*/ 17806736 h 30319579"/>
              <a:gd name="connsiteX4" fmla="*/ 16314819 w 21368084"/>
              <a:gd name="connsiteY4" fmla="*/ 25073811 h 30319579"/>
              <a:gd name="connsiteX5" fmla="*/ 19683664 w 21368084"/>
              <a:gd name="connsiteY5" fmla="*/ 27480127 h 30319579"/>
              <a:gd name="connsiteX6" fmla="*/ 21368084 w 21368084"/>
              <a:gd name="connsiteY6" fmla="*/ 30271453 h 30319579"/>
              <a:gd name="connsiteX7" fmla="*/ 48126 w 21368084"/>
              <a:gd name="connsiteY7" fmla="*/ 30319579 h 30319579"/>
              <a:gd name="connsiteX8" fmla="*/ 0 w 21368084"/>
              <a:gd name="connsiteY8" fmla="*/ 0 h 30319579"/>
              <a:gd name="connsiteX0" fmla="*/ 0 w 21368084"/>
              <a:gd name="connsiteY0" fmla="*/ 0 h 30319579"/>
              <a:gd name="connsiteX1" fmla="*/ 3272590 w 21368084"/>
              <a:gd name="connsiteY1" fmla="*/ 9914021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2261937 w 21368084"/>
              <a:gd name="connsiteY1" fmla="*/ 14245389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6314819 w 21368084"/>
              <a:gd name="connsiteY3" fmla="*/ 25073811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4871032 w 21368084"/>
              <a:gd name="connsiteY2" fmla="*/ 17806736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7758608 w 21368084"/>
              <a:gd name="connsiteY3" fmla="*/ 24111286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20116798 w 21368084"/>
              <a:gd name="connsiteY3" fmla="*/ 213199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12368464 w 21368084"/>
              <a:gd name="connsiteY2" fmla="*/ 18817388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8095492 w 21368084"/>
              <a:gd name="connsiteY3" fmla="*/ 22234360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6122314 w 21368084"/>
              <a:gd name="connsiteY3" fmla="*/ 20549939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6448927 w 21368084"/>
              <a:gd name="connsiteY2" fmla="*/ 19635536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5641050 w 21368084"/>
              <a:gd name="connsiteY3" fmla="*/ 20068677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0 w 21368084"/>
              <a:gd name="connsiteY0" fmla="*/ 0 h 30319579"/>
              <a:gd name="connsiteX1" fmla="*/ 6785811 w 21368084"/>
              <a:gd name="connsiteY1" fmla="*/ 9769642 h 30319579"/>
              <a:gd name="connsiteX2" fmla="*/ 5005137 w 21368084"/>
              <a:gd name="connsiteY2" fmla="*/ 19828041 h 30319579"/>
              <a:gd name="connsiteX3" fmla="*/ 13417286 w 21368084"/>
              <a:gd name="connsiteY3" fmla="*/ 18708798 h 30319579"/>
              <a:gd name="connsiteX4" fmla="*/ 19683664 w 21368084"/>
              <a:gd name="connsiteY4" fmla="*/ 27480127 h 30319579"/>
              <a:gd name="connsiteX5" fmla="*/ 21368084 w 21368084"/>
              <a:gd name="connsiteY5" fmla="*/ 30271453 h 30319579"/>
              <a:gd name="connsiteX6" fmla="*/ 48126 w 21368084"/>
              <a:gd name="connsiteY6" fmla="*/ 30319579 h 30319579"/>
              <a:gd name="connsiteX7" fmla="*/ 0 w 21368084"/>
              <a:gd name="connsiteY7" fmla="*/ 0 h 30319579"/>
              <a:gd name="connsiteX0" fmla="*/ 2456 w 21370540"/>
              <a:gd name="connsiteY0" fmla="*/ 0 h 30334811"/>
              <a:gd name="connsiteX1" fmla="*/ 6788267 w 21370540"/>
              <a:gd name="connsiteY1" fmla="*/ 9769642 h 30334811"/>
              <a:gd name="connsiteX2" fmla="*/ 5007593 w 21370540"/>
              <a:gd name="connsiteY2" fmla="*/ 19828041 h 30334811"/>
              <a:gd name="connsiteX3" fmla="*/ 13419742 w 21370540"/>
              <a:gd name="connsiteY3" fmla="*/ 18708798 h 30334811"/>
              <a:gd name="connsiteX4" fmla="*/ 19686120 w 21370540"/>
              <a:gd name="connsiteY4" fmla="*/ 27480127 h 30334811"/>
              <a:gd name="connsiteX5" fmla="*/ 21370540 w 21370540"/>
              <a:gd name="connsiteY5" fmla="*/ 30271453 h 30334811"/>
              <a:gd name="connsiteX6" fmla="*/ 4936 w 21370540"/>
              <a:gd name="connsiteY6" fmla="*/ 30334811 h 30334811"/>
              <a:gd name="connsiteX7" fmla="*/ 2456 w 21370540"/>
              <a:gd name="connsiteY7" fmla="*/ 0 h 30334811"/>
              <a:gd name="connsiteX0" fmla="*/ 2456 w 21385754"/>
              <a:gd name="connsiteY0" fmla="*/ 0 h 30334811"/>
              <a:gd name="connsiteX1" fmla="*/ 6788267 w 21385754"/>
              <a:gd name="connsiteY1" fmla="*/ 9769642 h 30334811"/>
              <a:gd name="connsiteX2" fmla="*/ 5007593 w 21385754"/>
              <a:gd name="connsiteY2" fmla="*/ 19828041 h 30334811"/>
              <a:gd name="connsiteX3" fmla="*/ 13419742 w 21385754"/>
              <a:gd name="connsiteY3" fmla="*/ 18708798 h 30334811"/>
              <a:gd name="connsiteX4" fmla="*/ 19686120 w 21385754"/>
              <a:gd name="connsiteY4" fmla="*/ 27480127 h 30334811"/>
              <a:gd name="connsiteX5" fmla="*/ 21385754 w 21385754"/>
              <a:gd name="connsiteY5" fmla="*/ 30317145 h 30334811"/>
              <a:gd name="connsiteX6" fmla="*/ 4936 w 21385754"/>
              <a:gd name="connsiteY6" fmla="*/ 30334811 h 30334811"/>
              <a:gd name="connsiteX7" fmla="*/ 2456 w 21385754"/>
              <a:gd name="connsiteY7" fmla="*/ 0 h 3033481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1385754" h="30334811">
                <a:moveTo>
                  <a:pt x="2456" y="0"/>
                </a:moveTo>
                <a:cubicBezTo>
                  <a:pt x="1702919" y="3304674"/>
                  <a:pt x="9563552" y="352926"/>
                  <a:pt x="6788267" y="9769642"/>
                </a:cubicBezTo>
                <a:cubicBezTo>
                  <a:pt x="5512919" y="14662484"/>
                  <a:pt x="2754668" y="17097797"/>
                  <a:pt x="5007593" y="19828041"/>
                </a:cubicBezTo>
                <a:cubicBezTo>
                  <a:pt x="6933461" y="21422994"/>
                  <a:pt x="10193314" y="19780534"/>
                  <a:pt x="13419742" y="18708798"/>
                </a:cubicBezTo>
                <a:cubicBezTo>
                  <a:pt x="17060487" y="17580913"/>
                  <a:pt x="18338582" y="25009644"/>
                  <a:pt x="19686120" y="27480127"/>
                </a:cubicBezTo>
                <a:lnTo>
                  <a:pt x="21385754" y="30317145"/>
                </a:lnTo>
                <a:lnTo>
                  <a:pt x="4936" y="30334811"/>
                </a:lnTo>
                <a:cubicBezTo>
                  <a:pt x="-11106" y="20228285"/>
                  <a:pt x="18498" y="10106526"/>
                  <a:pt x="2456" y="0"/>
                </a:cubicBezTo>
                <a:close/>
              </a:path>
            </a:pathLst>
          </a:custGeom>
          <a:solidFill>
            <a:srgbClr val="73AFBA"/>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dirty="0"/>
          </a:p>
        </p:txBody>
      </p:sp>
      <p:pic>
        <p:nvPicPr>
          <p:cNvPr id="2" name="Grafik 1" descr="Ein Bild, das Person, Kleidung, Menschliches Gesicht, Im Haus enthält.&#10;&#10;KI-generierte Inhalte können fehlerhaft sein.">
            <a:extLst>
              <a:ext uri="{FF2B5EF4-FFF2-40B4-BE49-F238E27FC236}">
                <a16:creationId xmlns:a16="http://schemas.microsoft.com/office/drawing/2014/main" id="{7943A60D-905C-9CCE-A38F-999EE1AACB0A}"/>
              </a:ext>
            </a:extLst>
          </p:cNvPr>
          <p:cNvPicPr>
            <a:picLocks noChangeAspect="1"/>
          </p:cNvPicPr>
          <p:nvPr/>
        </p:nvPicPr>
        <p:blipFill>
          <a:blip r:embed="rId2">
            <a:extLst>
              <a:ext uri="{28A0092B-C50C-407E-A947-70E740481C1C}">
                <a14:useLocalDpi xmlns:a14="http://schemas.microsoft.com/office/drawing/2010/main" val="0"/>
              </a:ext>
            </a:extLst>
          </a:blip>
          <a:srcRect l="19225" t="13290" r="3474" b="44422"/>
          <a:stretch>
            <a:fillRect/>
          </a:stretch>
        </p:blipFill>
        <p:spPr>
          <a:xfrm>
            <a:off x="-52142" y="8784366"/>
            <a:ext cx="21435767" cy="7821392"/>
          </a:xfrm>
          <a:prstGeom prst="rect">
            <a:avLst/>
          </a:prstGeom>
        </p:spPr>
      </p:pic>
      <p:sp>
        <p:nvSpPr>
          <p:cNvPr id="14" name="Textfeld 13">
            <a:extLst>
              <a:ext uri="{FF2B5EF4-FFF2-40B4-BE49-F238E27FC236}">
                <a16:creationId xmlns:a16="http://schemas.microsoft.com/office/drawing/2014/main" id="{D3F7962E-D44B-E9FD-3BAE-5ABF4269733F}"/>
              </a:ext>
            </a:extLst>
          </p:cNvPr>
          <p:cNvSpPr txBox="1"/>
          <p:nvPr/>
        </p:nvSpPr>
        <p:spPr>
          <a:xfrm>
            <a:off x="1788694" y="1640931"/>
            <a:ext cx="20116800" cy="2862322"/>
          </a:xfrm>
          <a:prstGeom prst="rect">
            <a:avLst/>
          </a:prstGeom>
          <a:noFill/>
        </p:spPr>
        <p:txBody>
          <a:bodyPr wrap="square" rtlCol="0">
            <a:spAutoFit/>
          </a:bodyPr>
          <a:lstStyle/>
          <a:p>
            <a:r>
              <a:rPr lang="de-DE" sz="18000" dirty="0">
                <a:solidFill>
                  <a:schemeClr val="bg1"/>
                </a:solidFill>
                <a:latin typeface="Aharoni" panose="020F0502020204030204" pitchFamily="2" charset="-79"/>
                <a:cs typeface="Aharoni" panose="020F0502020204030204" pitchFamily="2" charset="-79"/>
              </a:rPr>
              <a:t>PFLEGE</a:t>
            </a:r>
          </a:p>
        </p:txBody>
      </p:sp>
      <p:sp>
        <p:nvSpPr>
          <p:cNvPr id="16" name="Textfeld 15">
            <a:extLst>
              <a:ext uri="{FF2B5EF4-FFF2-40B4-BE49-F238E27FC236}">
                <a16:creationId xmlns:a16="http://schemas.microsoft.com/office/drawing/2014/main" id="{25DD9DF7-D8A1-EBF4-4260-3F9E73962E74}"/>
              </a:ext>
            </a:extLst>
          </p:cNvPr>
          <p:cNvSpPr txBox="1"/>
          <p:nvPr/>
        </p:nvSpPr>
        <p:spPr>
          <a:xfrm>
            <a:off x="1788694" y="5602123"/>
            <a:ext cx="20116800" cy="2862322"/>
          </a:xfrm>
          <a:prstGeom prst="rect">
            <a:avLst/>
          </a:prstGeom>
          <a:noFill/>
        </p:spPr>
        <p:txBody>
          <a:bodyPr wrap="square" rtlCol="0">
            <a:spAutoFit/>
          </a:bodyPr>
          <a:lstStyle/>
          <a:p>
            <a:r>
              <a:rPr lang="de-DE" sz="18000" dirty="0">
                <a:solidFill>
                  <a:schemeClr val="bg1"/>
                </a:solidFill>
                <a:latin typeface="Aharoni" panose="020F0502020204030204" pitchFamily="2" charset="-79"/>
                <a:cs typeface="Aharoni" panose="020F0502020204030204" pitchFamily="2" charset="-79"/>
              </a:rPr>
              <a:t>SICHERUNG</a:t>
            </a:r>
          </a:p>
        </p:txBody>
      </p:sp>
      <p:sp>
        <p:nvSpPr>
          <p:cNvPr id="15" name="Textfeld 14">
            <a:extLst>
              <a:ext uri="{FF2B5EF4-FFF2-40B4-BE49-F238E27FC236}">
                <a16:creationId xmlns:a16="http://schemas.microsoft.com/office/drawing/2014/main" id="{E662C859-BA9E-3B84-647B-AD80F7DDAAF2}"/>
              </a:ext>
            </a:extLst>
          </p:cNvPr>
          <p:cNvSpPr txBox="1"/>
          <p:nvPr/>
        </p:nvSpPr>
        <p:spPr>
          <a:xfrm>
            <a:off x="1788694" y="3404384"/>
            <a:ext cx="18342702" cy="3170099"/>
          </a:xfrm>
          <a:prstGeom prst="rect">
            <a:avLst/>
          </a:prstGeom>
          <a:noFill/>
        </p:spPr>
        <p:txBody>
          <a:bodyPr wrap="square" rtlCol="0">
            <a:spAutoFit/>
          </a:bodyPr>
          <a:lstStyle/>
          <a:p>
            <a:r>
              <a:rPr lang="de-DE" sz="20000" dirty="0">
                <a:solidFill>
                  <a:schemeClr val="bg1">
                    <a:lumMod val="50000"/>
                  </a:schemeClr>
                </a:solidFill>
                <a:latin typeface="Aharoni" panose="020F0502020204030204" pitchFamily="2" charset="-79"/>
                <a:cs typeface="Aharoni" panose="020F0502020204030204" pitchFamily="2" charset="-79"/>
              </a:rPr>
              <a:t>WOHNRAUM</a:t>
            </a:r>
          </a:p>
        </p:txBody>
      </p:sp>
      <p:sp>
        <p:nvSpPr>
          <p:cNvPr id="17" name="Textfeld 16">
            <a:extLst>
              <a:ext uri="{FF2B5EF4-FFF2-40B4-BE49-F238E27FC236}">
                <a16:creationId xmlns:a16="http://schemas.microsoft.com/office/drawing/2014/main" id="{C04EB687-D00C-AD31-A024-6D1369BCD03E}"/>
              </a:ext>
            </a:extLst>
          </p:cNvPr>
          <p:cNvSpPr txBox="1"/>
          <p:nvPr/>
        </p:nvSpPr>
        <p:spPr>
          <a:xfrm>
            <a:off x="1954791" y="3556784"/>
            <a:ext cx="17640140" cy="3170099"/>
          </a:xfrm>
          <a:prstGeom prst="rect">
            <a:avLst/>
          </a:prstGeom>
          <a:noFill/>
        </p:spPr>
        <p:txBody>
          <a:bodyPr wrap="square" rtlCol="0">
            <a:spAutoFit/>
          </a:bodyPr>
          <a:lstStyle/>
          <a:p>
            <a:r>
              <a:rPr lang="de-DE" sz="20000" dirty="0">
                <a:solidFill>
                  <a:schemeClr val="bg1"/>
                </a:solidFill>
                <a:latin typeface="Aharoni" panose="020F0502020204030204" pitchFamily="2" charset="-79"/>
                <a:cs typeface="Aharoni" panose="020F0502020204030204" pitchFamily="2" charset="-79"/>
              </a:rPr>
              <a:t>WOHNRAUM</a:t>
            </a:r>
          </a:p>
        </p:txBody>
      </p:sp>
      <p:sp>
        <p:nvSpPr>
          <p:cNvPr id="21" name="Textfeld 20">
            <a:extLst>
              <a:ext uri="{FF2B5EF4-FFF2-40B4-BE49-F238E27FC236}">
                <a16:creationId xmlns:a16="http://schemas.microsoft.com/office/drawing/2014/main" id="{2FD8451A-23A7-F37A-6E6A-2B161FC9AFC5}"/>
              </a:ext>
            </a:extLst>
          </p:cNvPr>
          <p:cNvSpPr txBox="1"/>
          <p:nvPr/>
        </p:nvSpPr>
        <p:spPr>
          <a:xfrm>
            <a:off x="1527760" y="25775539"/>
            <a:ext cx="5024675" cy="3600986"/>
          </a:xfrm>
          <a:prstGeom prst="rect">
            <a:avLst/>
          </a:prstGeom>
          <a:noFill/>
        </p:spPr>
        <p:txBody>
          <a:bodyPr wrap="square" rtlCol="0">
            <a:spAutoFit/>
          </a:bodyPr>
          <a:lstStyle/>
          <a:p>
            <a:r>
              <a:rPr lang="de-DE" sz="3800" b="1" dirty="0">
                <a:solidFill>
                  <a:schemeClr val="tx1">
                    <a:lumMod val="65000"/>
                    <a:lumOff val="35000"/>
                  </a:schemeClr>
                </a:solidFill>
                <a:latin typeface="Frutiger" panose="02000503040000020004" pitchFamily="2" charset="0"/>
              </a:rPr>
              <a:t>Wenn Sie Wohnraum anbieten können oder Fragen zum Verfahren haben, wenden Sie sich</a:t>
            </a:r>
          </a:p>
          <a:p>
            <a:r>
              <a:rPr lang="de-DE" sz="3800" b="1" dirty="0">
                <a:solidFill>
                  <a:schemeClr val="tx1">
                    <a:lumMod val="65000"/>
                    <a:lumOff val="35000"/>
                  </a:schemeClr>
                </a:solidFill>
                <a:latin typeface="Frutiger" panose="02000503040000020004" pitchFamily="2" charset="0"/>
              </a:rPr>
              <a:t>bitte an:</a:t>
            </a:r>
          </a:p>
        </p:txBody>
      </p:sp>
      <p:sp>
        <p:nvSpPr>
          <p:cNvPr id="22" name="Textfeld 21">
            <a:extLst>
              <a:ext uri="{FF2B5EF4-FFF2-40B4-BE49-F238E27FC236}">
                <a16:creationId xmlns:a16="http://schemas.microsoft.com/office/drawing/2014/main" id="{02542D0E-93B5-7790-DD6B-DABC48D1FB97}"/>
              </a:ext>
            </a:extLst>
          </p:cNvPr>
          <p:cNvSpPr txBox="1"/>
          <p:nvPr/>
        </p:nvSpPr>
        <p:spPr>
          <a:xfrm>
            <a:off x="7006647" y="25846232"/>
            <a:ext cx="9593230" cy="3425938"/>
          </a:xfrm>
          <a:prstGeom prst="rect">
            <a:avLst/>
          </a:prstGeom>
          <a:noFill/>
        </p:spPr>
        <p:txBody>
          <a:bodyPr wrap="square">
            <a:spAutoFit/>
          </a:bodyPr>
          <a:lstStyle/>
          <a:p>
            <a:pPr>
              <a:lnSpc>
                <a:spcPct val="107000"/>
              </a:lnSpc>
              <a:spcAft>
                <a:spcPts val="800"/>
              </a:spcAft>
            </a:pP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[Unternehmen]</a:t>
            </a:r>
          </a:p>
          <a:p>
            <a:pPr>
              <a:lnSpc>
                <a:spcPct val="107000"/>
              </a:lnSpc>
              <a:spcAft>
                <a:spcPts val="800"/>
              </a:spcAft>
            </a:pP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[Ansprechpartner]</a:t>
            </a:r>
          </a:p>
          <a:p>
            <a:pPr>
              <a:lnSpc>
                <a:spcPct val="107000"/>
              </a:lnSpc>
              <a:spcAft>
                <a:spcPts val="800"/>
              </a:spcAft>
            </a:pP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[Telefonnummer]</a:t>
            </a:r>
            <a:b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[E-Mail-Adresse]</a:t>
            </a:r>
            <a:b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br>
            <a:r>
              <a:rPr lang="de-DE" sz="3800" kern="100" dirty="0">
                <a:solidFill>
                  <a:schemeClr val="tx1">
                    <a:lumMod val="65000"/>
                    <a:lumOff val="35000"/>
                  </a:schemeClr>
                </a:solidFill>
                <a:latin typeface="Frutiger" panose="02000503040000020004" pitchFamily="2" charset="0"/>
                <a:ea typeface="Calibri" panose="020F0502020204030204" pitchFamily="34" charset="0"/>
                <a:cs typeface="Times New Roman" panose="02020603050405020304" pitchFamily="18" charset="0"/>
              </a:rPr>
              <a:t>[Webadresse]</a:t>
            </a:r>
          </a:p>
        </p:txBody>
      </p:sp>
      <p:sp>
        <p:nvSpPr>
          <p:cNvPr id="23" name="Textfeld 22">
            <a:extLst>
              <a:ext uri="{FF2B5EF4-FFF2-40B4-BE49-F238E27FC236}">
                <a16:creationId xmlns:a16="http://schemas.microsoft.com/office/drawing/2014/main" id="{76758DFA-FF9C-6322-F311-9E9CA63732F8}"/>
              </a:ext>
            </a:extLst>
          </p:cNvPr>
          <p:cNvSpPr txBox="1"/>
          <p:nvPr/>
        </p:nvSpPr>
        <p:spPr>
          <a:xfrm>
            <a:off x="1527760" y="15907911"/>
            <a:ext cx="20116800" cy="1323439"/>
          </a:xfrm>
          <a:prstGeom prst="rect">
            <a:avLst/>
          </a:prstGeom>
          <a:noFill/>
        </p:spPr>
        <p:txBody>
          <a:bodyPr wrap="square" rtlCol="0">
            <a:spAutoFit/>
          </a:bodyPr>
          <a:lstStyle/>
          <a:p>
            <a:r>
              <a:rPr lang="de-DE" sz="8000" dirty="0">
                <a:solidFill>
                  <a:schemeClr val="bg1">
                    <a:lumMod val="50000"/>
                  </a:schemeClr>
                </a:solidFill>
                <a:latin typeface="Aharoni" panose="020F0502020204030204" pitchFamily="2" charset="-79"/>
                <a:cs typeface="Aharoni" panose="020F0502020204030204" pitchFamily="2" charset="-79"/>
              </a:rPr>
              <a:t>WOHNRAUM FÜR PFLEGEFACHKRÄFTE</a:t>
            </a:r>
          </a:p>
        </p:txBody>
      </p:sp>
      <p:sp>
        <p:nvSpPr>
          <p:cNvPr id="24" name="Textfeld 23">
            <a:extLst>
              <a:ext uri="{FF2B5EF4-FFF2-40B4-BE49-F238E27FC236}">
                <a16:creationId xmlns:a16="http://schemas.microsoft.com/office/drawing/2014/main" id="{EBE76F86-05B9-BE5E-6EFD-BE8F742A90FF}"/>
              </a:ext>
            </a:extLst>
          </p:cNvPr>
          <p:cNvSpPr txBox="1"/>
          <p:nvPr/>
        </p:nvSpPr>
        <p:spPr>
          <a:xfrm>
            <a:off x="9598742" y="17310641"/>
            <a:ext cx="11087441" cy="1323439"/>
          </a:xfrm>
          <a:prstGeom prst="rect">
            <a:avLst/>
          </a:prstGeom>
          <a:noFill/>
        </p:spPr>
        <p:txBody>
          <a:bodyPr wrap="square" rtlCol="0">
            <a:spAutoFit/>
          </a:bodyPr>
          <a:lstStyle/>
          <a:p>
            <a:r>
              <a:rPr lang="de-DE" sz="8000" dirty="0">
                <a:solidFill>
                  <a:schemeClr val="bg1"/>
                </a:solidFill>
                <a:latin typeface="Aharoni" panose="020F0502020204030204" pitchFamily="2" charset="-79"/>
                <a:cs typeface="Aharoni" panose="020F0502020204030204" pitchFamily="2" charset="-79"/>
              </a:rPr>
              <a:t>JETZT UNTERSTÜTZEN!</a:t>
            </a:r>
          </a:p>
        </p:txBody>
      </p:sp>
      <p:sp>
        <p:nvSpPr>
          <p:cNvPr id="25" name="Rechteck 24">
            <a:extLst>
              <a:ext uri="{FF2B5EF4-FFF2-40B4-BE49-F238E27FC236}">
                <a16:creationId xmlns:a16="http://schemas.microsoft.com/office/drawing/2014/main" id="{E367BD0B-D4A5-A057-109C-F278FA92219F}"/>
              </a:ext>
            </a:extLst>
          </p:cNvPr>
          <p:cNvSpPr/>
          <p:nvPr/>
        </p:nvSpPr>
        <p:spPr>
          <a:xfrm>
            <a:off x="6484779" y="25775539"/>
            <a:ext cx="260934" cy="3680278"/>
          </a:xfrm>
          <a:prstGeom prst="rect">
            <a:avLst/>
          </a:prstGeom>
          <a:solidFill>
            <a:srgbClr val="FFFFFF">
              <a:alpha val="34902"/>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6" name="Rechteck 25">
            <a:extLst>
              <a:ext uri="{FF2B5EF4-FFF2-40B4-BE49-F238E27FC236}">
                <a16:creationId xmlns:a16="http://schemas.microsoft.com/office/drawing/2014/main" id="{2A8E2E8A-9C08-BFF6-6ADF-F7F92443418D}"/>
              </a:ext>
            </a:extLst>
          </p:cNvPr>
          <p:cNvSpPr/>
          <p:nvPr/>
        </p:nvSpPr>
        <p:spPr>
          <a:xfrm>
            <a:off x="1527759" y="18972701"/>
            <a:ext cx="18745258" cy="6464216"/>
          </a:xfrm>
          <a:prstGeom prst="rect">
            <a:avLst/>
          </a:prstGeom>
          <a:solidFill>
            <a:srgbClr val="FFFFFF">
              <a:alpha val="4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0" name="Textfeld 19">
            <a:extLst>
              <a:ext uri="{FF2B5EF4-FFF2-40B4-BE49-F238E27FC236}">
                <a16:creationId xmlns:a16="http://schemas.microsoft.com/office/drawing/2014/main" id="{2C87285E-3175-D085-A4C9-91118D2C705E}"/>
              </a:ext>
            </a:extLst>
          </p:cNvPr>
          <p:cNvSpPr txBox="1"/>
          <p:nvPr/>
        </p:nvSpPr>
        <p:spPr>
          <a:xfrm>
            <a:off x="1527760" y="19065943"/>
            <a:ext cx="18745257" cy="6370975"/>
          </a:xfrm>
          <a:prstGeom prst="rect">
            <a:avLst/>
          </a:prstGeom>
          <a:noFill/>
        </p:spPr>
        <p:txBody>
          <a:bodyPr wrap="square" rtlCol="0">
            <a:spAutoFit/>
          </a:bodyPr>
          <a:lstStyle/>
          <a:p>
            <a:pPr algn="just"/>
            <a:r>
              <a:rPr lang="de-DE" sz="4000" dirty="0">
                <a:solidFill>
                  <a:schemeClr val="tx1">
                    <a:lumMod val="65000"/>
                    <a:lumOff val="35000"/>
                  </a:schemeClr>
                </a:solidFill>
                <a:latin typeface="Futiger"/>
              </a:rPr>
              <a:t>Fachkräfte in der Pflege leisten einen unverzichtbaren Beitrag zur Versorgung von Menschen. Damit Pflegefachkräfte in unserer Einrichtung arbeiten können, wird dringend zusätzlicher und bezahlbarer Wohnraum benötigt. Gesucht werden </a:t>
            </a:r>
            <a:r>
              <a:rPr lang="de-DE" sz="4400" b="1" dirty="0">
                <a:solidFill>
                  <a:schemeClr val="tx1">
                    <a:lumMod val="65000"/>
                    <a:lumOff val="35000"/>
                  </a:schemeClr>
                </a:solidFill>
                <a:latin typeface="Futiger"/>
              </a:rPr>
              <a:t>Zimmer, Wohnungen oder Häuser</a:t>
            </a:r>
            <a:r>
              <a:rPr lang="de-DE" sz="4000" b="1" dirty="0">
                <a:solidFill>
                  <a:schemeClr val="tx1">
                    <a:lumMod val="65000"/>
                    <a:lumOff val="35000"/>
                  </a:schemeClr>
                </a:solidFill>
                <a:latin typeface="Futiger"/>
              </a:rPr>
              <a:t> </a:t>
            </a:r>
            <a:r>
              <a:rPr lang="de-DE" sz="4000" dirty="0">
                <a:solidFill>
                  <a:schemeClr val="tx1">
                    <a:lumMod val="65000"/>
                    <a:lumOff val="35000"/>
                  </a:schemeClr>
                </a:solidFill>
                <a:latin typeface="Futiger"/>
              </a:rPr>
              <a:t>zur </a:t>
            </a:r>
            <a:r>
              <a:rPr lang="de-DE" sz="4400" b="1" dirty="0">
                <a:solidFill>
                  <a:schemeClr val="tx1">
                    <a:lumMod val="65000"/>
                    <a:lumOff val="35000"/>
                  </a:schemeClr>
                </a:solidFill>
                <a:latin typeface="Futiger"/>
              </a:rPr>
              <a:t>Miete oder Zwischenmiete</a:t>
            </a:r>
            <a:r>
              <a:rPr lang="de-DE" sz="4000" dirty="0">
                <a:solidFill>
                  <a:schemeClr val="tx1">
                    <a:lumMod val="65000"/>
                    <a:lumOff val="35000"/>
                  </a:schemeClr>
                </a:solidFill>
                <a:latin typeface="Futiger"/>
              </a:rPr>
              <a:t>, die an Pflegefachkräfte vermittelt werden können. Dabei kann es sich sowohl um möblierten als auch unmöblierten Wohnraum handeln. Auch kurzfristige oder befristete Vermietungen sind willkommen. Mit Ihrem Angebot unterstützen Sie die Sicherstellung der pflegerischen Versorgung und leisten einen wichtigen gesellschaftlichen Beitrag. Pflegefachkräfte, die hier eine Tätigkeit aufnehmen möchten, profitieren von einer stabilen Wohnsituation. </a:t>
            </a:r>
          </a:p>
          <a:p>
            <a:pPr algn="just"/>
            <a:r>
              <a:rPr lang="de-DE" sz="4000" dirty="0">
                <a:solidFill>
                  <a:schemeClr val="tx1">
                    <a:lumMod val="65000"/>
                    <a:lumOff val="35000"/>
                  </a:schemeClr>
                </a:solidFill>
                <a:latin typeface="Futiger"/>
              </a:rPr>
              <a:t>Ein entscheidender Faktor, um qualifizierte Fachkräfte langfristig in der Region zu halten.</a:t>
            </a:r>
          </a:p>
        </p:txBody>
      </p:sp>
      <p:sp>
        <p:nvSpPr>
          <p:cNvPr id="27" name="Textfeld 26">
            <a:extLst>
              <a:ext uri="{FF2B5EF4-FFF2-40B4-BE49-F238E27FC236}">
                <a16:creationId xmlns:a16="http://schemas.microsoft.com/office/drawing/2014/main" id="{1FA9E616-8E66-1DDB-5F83-506919562CCD}"/>
              </a:ext>
            </a:extLst>
          </p:cNvPr>
          <p:cNvSpPr txBox="1"/>
          <p:nvPr/>
        </p:nvSpPr>
        <p:spPr>
          <a:xfrm>
            <a:off x="1609822" y="15966527"/>
            <a:ext cx="20116800" cy="1323439"/>
          </a:xfrm>
          <a:prstGeom prst="rect">
            <a:avLst/>
          </a:prstGeom>
          <a:noFill/>
        </p:spPr>
        <p:txBody>
          <a:bodyPr wrap="square" rtlCol="0">
            <a:spAutoFit/>
          </a:bodyPr>
          <a:lstStyle/>
          <a:p>
            <a:r>
              <a:rPr lang="de-DE" sz="8000" dirty="0">
                <a:solidFill>
                  <a:schemeClr val="bg1"/>
                </a:solidFill>
                <a:latin typeface="Aharoni" panose="020F0502020204030204" pitchFamily="2" charset="-79"/>
                <a:cs typeface="Aharoni" panose="020F0502020204030204" pitchFamily="2" charset="-79"/>
              </a:rPr>
              <a:t>WOHNRAUM FÜR PFLEGEFACHKRÄFTE</a:t>
            </a:r>
          </a:p>
        </p:txBody>
      </p:sp>
      <p:sp>
        <p:nvSpPr>
          <p:cNvPr id="3" name="Rechteck 2">
            <a:extLst>
              <a:ext uri="{FF2B5EF4-FFF2-40B4-BE49-F238E27FC236}">
                <a16:creationId xmlns:a16="http://schemas.microsoft.com/office/drawing/2014/main" id="{E5053755-91A5-A693-011D-2174A5796453}"/>
              </a:ext>
            </a:extLst>
          </p:cNvPr>
          <p:cNvSpPr/>
          <p:nvPr/>
        </p:nvSpPr>
        <p:spPr>
          <a:xfrm>
            <a:off x="14222114" y="857613"/>
            <a:ext cx="6050903" cy="225928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5000" dirty="0"/>
              <a:t>Logo</a:t>
            </a:r>
          </a:p>
        </p:txBody>
      </p:sp>
      <p:sp>
        <p:nvSpPr>
          <p:cNvPr id="4" name="Rechteck 3">
            <a:extLst>
              <a:ext uri="{FF2B5EF4-FFF2-40B4-BE49-F238E27FC236}">
                <a16:creationId xmlns:a16="http://schemas.microsoft.com/office/drawing/2014/main" id="{8D61D7E6-9713-F10E-ACEC-3E466C083DC8}"/>
              </a:ext>
            </a:extLst>
          </p:cNvPr>
          <p:cNvSpPr/>
          <p:nvPr/>
        </p:nvSpPr>
        <p:spPr>
          <a:xfrm>
            <a:off x="18511396" y="25845424"/>
            <a:ext cx="1620000" cy="1620000"/>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sz="3600" dirty="0"/>
              <a:t>QR-</a:t>
            </a:r>
          </a:p>
          <a:p>
            <a:pPr algn="ctr"/>
            <a:r>
              <a:rPr lang="de-DE" sz="3600" dirty="0"/>
              <a:t>Code</a:t>
            </a:r>
          </a:p>
        </p:txBody>
      </p:sp>
      <p:pic>
        <p:nvPicPr>
          <p:cNvPr id="10" name="Grafik 9" descr="Ein Bild, das Text, Screenshot, Schrift, Logo enthält.&#10;&#10;KI-generierte Inhalte können fehlerhaft sein.">
            <a:extLst>
              <a:ext uri="{FF2B5EF4-FFF2-40B4-BE49-F238E27FC236}">
                <a16:creationId xmlns:a16="http://schemas.microsoft.com/office/drawing/2014/main" id="{69942D24-D57C-7E20-724E-A9CB82F1752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548777" y="27639657"/>
            <a:ext cx="2724240" cy="1816160"/>
          </a:xfrm>
          <a:prstGeom prst="rect">
            <a:avLst/>
          </a:prstGeom>
        </p:spPr>
      </p:pic>
    </p:spTree>
    <p:extLst>
      <p:ext uri="{BB962C8B-B14F-4D97-AF65-F5344CB8AC3E}">
        <p14:creationId xmlns:p14="http://schemas.microsoft.com/office/powerpoint/2010/main" val="3255770600"/>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165</Words>
  <Application>Microsoft Office PowerPoint</Application>
  <PresentationFormat>Benutzerdefiniert</PresentationFormat>
  <Paragraphs>17</Paragraphs>
  <Slides>1</Slides>
  <Notes>0</Notes>
  <HiddenSlides>0</HiddenSlides>
  <MMClips>0</MMClips>
  <ScaleCrop>false</ScaleCrop>
  <HeadingPairs>
    <vt:vector size="6" baseType="variant">
      <vt:variant>
        <vt:lpstr>Verwendete Schriftarten</vt:lpstr>
      </vt:variant>
      <vt:variant>
        <vt:i4>6</vt:i4>
      </vt:variant>
      <vt:variant>
        <vt:lpstr>Design</vt:lpstr>
      </vt:variant>
      <vt:variant>
        <vt:i4>1</vt:i4>
      </vt:variant>
      <vt:variant>
        <vt:lpstr>Folientitel</vt:lpstr>
      </vt:variant>
      <vt:variant>
        <vt:i4>1</vt:i4>
      </vt:variant>
    </vt:vector>
  </HeadingPairs>
  <TitlesOfParts>
    <vt:vector size="8" baseType="lpstr">
      <vt:lpstr>Aharoni</vt:lpstr>
      <vt:lpstr>Aptos</vt:lpstr>
      <vt:lpstr>Aptos Display</vt:lpstr>
      <vt:lpstr>Arial</vt:lpstr>
      <vt:lpstr>Frutiger</vt:lpstr>
      <vt:lpstr>Futiger</vt:lpstr>
      <vt:lpstr>Office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Yasemin Murtaza</dc:creator>
  <cp:lastModifiedBy>Yasemin Murtaza</cp:lastModifiedBy>
  <cp:revision>10</cp:revision>
  <dcterms:created xsi:type="dcterms:W3CDTF">2025-11-08T17:18:55Z</dcterms:created>
  <dcterms:modified xsi:type="dcterms:W3CDTF">2025-11-28T05:10:40Z</dcterms:modified>
</cp:coreProperties>
</file>