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4092A1"/>
    <a:srgbClr val="73AFBA"/>
    <a:srgbClr val="EAEEEB"/>
    <a:srgbClr val="CCE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6" d="100"/>
          <a:sy n="16" d="100"/>
        </p:scale>
        <p:origin x="2789"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Mastertitelformat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394902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53334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98819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012520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Mastertitelformat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tint val="82000"/>
                  </a:schemeClr>
                </a:solidFill>
              </a:defRPr>
            </a:lvl1pPr>
            <a:lvl2pPr marL="1069162" indent="0">
              <a:buNone/>
              <a:defRPr sz="4677">
                <a:solidFill>
                  <a:schemeClr val="tx1">
                    <a:tint val="82000"/>
                  </a:schemeClr>
                </a:solidFill>
              </a:defRPr>
            </a:lvl2pPr>
            <a:lvl3pPr marL="2138324" indent="0">
              <a:buNone/>
              <a:defRPr sz="4209">
                <a:solidFill>
                  <a:schemeClr val="tx1">
                    <a:tint val="82000"/>
                  </a:schemeClr>
                </a:solidFill>
              </a:defRPr>
            </a:lvl3pPr>
            <a:lvl4pPr marL="3207487" indent="0">
              <a:buNone/>
              <a:defRPr sz="3742">
                <a:solidFill>
                  <a:schemeClr val="tx1">
                    <a:tint val="82000"/>
                  </a:schemeClr>
                </a:solidFill>
              </a:defRPr>
            </a:lvl4pPr>
            <a:lvl5pPr marL="4276649" indent="0">
              <a:buNone/>
              <a:defRPr sz="3742">
                <a:solidFill>
                  <a:schemeClr val="tx1">
                    <a:tint val="82000"/>
                  </a:schemeClr>
                </a:solidFill>
              </a:defRPr>
            </a:lvl5pPr>
            <a:lvl6pPr marL="5345811" indent="0">
              <a:buNone/>
              <a:defRPr sz="3742">
                <a:solidFill>
                  <a:schemeClr val="tx1">
                    <a:tint val="82000"/>
                  </a:schemeClr>
                </a:solidFill>
              </a:defRPr>
            </a:lvl6pPr>
            <a:lvl7pPr marL="6414973" indent="0">
              <a:buNone/>
              <a:defRPr sz="3742">
                <a:solidFill>
                  <a:schemeClr val="tx1">
                    <a:tint val="82000"/>
                  </a:schemeClr>
                </a:solidFill>
              </a:defRPr>
            </a:lvl7pPr>
            <a:lvl8pPr marL="7484135" indent="0">
              <a:buNone/>
              <a:defRPr sz="3742">
                <a:solidFill>
                  <a:schemeClr val="tx1">
                    <a:tint val="82000"/>
                  </a:schemeClr>
                </a:solidFill>
              </a:defRPr>
            </a:lvl8pPr>
            <a:lvl9pPr marL="8553298" indent="0">
              <a:buNone/>
              <a:defRPr sz="3742">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3751822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3554541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Mastertitelformat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5CCD6B4-D13C-4D4F-9F28-2B8AF2A43056}"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23103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5CCD6B4-D13C-4D4F-9F28-2B8AF2A43056}"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402671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CD6B4-D13C-4D4F-9F28-2B8AF2A43056}"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429780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466501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565689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82000"/>
                  </a:schemeClr>
                </a:solidFill>
              </a:defRPr>
            </a:lvl1pPr>
          </a:lstStyle>
          <a:p>
            <a:fld id="{35CCD6B4-D13C-4D4F-9F28-2B8AF2A43056}" type="datetimeFigureOut">
              <a:rPr lang="de-DE" smtClean="0"/>
              <a:t>28.11.2025</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82000"/>
                  </a:schemeClr>
                </a:solidFill>
              </a:defRPr>
            </a:lvl1pPr>
          </a:lstStyle>
          <a:p>
            <a:fld id="{1624BF90-E7F1-4506-96B9-9594011310BB}" type="slidenum">
              <a:rPr lang="de-DE" smtClean="0"/>
              <a:t>‹Nr.›</a:t>
            </a:fld>
            <a:endParaRPr lang="de-DE"/>
          </a:p>
        </p:txBody>
      </p:sp>
    </p:spTree>
    <p:extLst>
      <p:ext uri="{BB962C8B-B14F-4D97-AF65-F5344CB8AC3E}">
        <p14:creationId xmlns:p14="http://schemas.microsoft.com/office/powerpoint/2010/main" val="11461263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C91CF484-DE37-2CC3-C875-995E6CD3B24A}"/>
              </a:ext>
            </a:extLst>
          </p:cNvPr>
          <p:cNvSpPr/>
          <p:nvPr/>
        </p:nvSpPr>
        <p:spPr>
          <a:xfrm>
            <a:off x="-19252" y="17463"/>
            <a:ext cx="21402877" cy="30319579"/>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reihandform: Form 7">
            <a:extLst>
              <a:ext uri="{FF2B5EF4-FFF2-40B4-BE49-F238E27FC236}">
                <a16:creationId xmlns:a16="http://schemas.microsoft.com/office/drawing/2014/main" id="{D3521634-45F8-D0BE-4374-A47955AD4B58}"/>
              </a:ext>
            </a:extLst>
          </p:cNvPr>
          <p:cNvSpPr/>
          <p:nvPr/>
        </p:nvSpPr>
        <p:spPr>
          <a:xfrm>
            <a:off x="-19252" y="17460"/>
            <a:ext cx="21402877" cy="30319582"/>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289456 h 30609035"/>
              <a:gd name="connsiteX1" fmla="*/ 13221359 w 21368084"/>
              <a:gd name="connsiteY1" fmla="*/ 15515015 h 30609035"/>
              <a:gd name="connsiteX2" fmla="*/ 13417286 w 21368084"/>
              <a:gd name="connsiteY2" fmla="*/ 18998254 h 30609035"/>
              <a:gd name="connsiteX3" fmla="*/ 19683664 w 21368084"/>
              <a:gd name="connsiteY3" fmla="*/ 27769583 h 30609035"/>
              <a:gd name="connsiteX4" fmla="*/ 21368084 w 21368084"/>
              <a:gd name="connsiteY4" fmla="*/ 30560909 h 30609035"/>
              <a:gd name="connsiteX5" fmla="*/ 48126 w 21368084"/>
              <a:gd name="connsiteY5" fmla="*/ 30609035 h 30609035"/>
              <a:gd name="connsiteX6" fmla="*/ 0 w 21368084"/>
              <a:gd name="connsiteY6" fmla="*/ 289456 h 30609035"/>
              <a:gd name="connsiteX0" fmla="*/ 0 w 21368084"/>
              <a:gd name="connsiteY0" fmla="*/ 160951 h 30480530"/>
              <a:gd name="connsiteX1" fmla="*/ 13417286 w 21368084"/>
              <a:gd name="connsiteY1" fmla="*/ 18869749 h 30480530"/>
              <a:gd name="connsiteX2" fmla="*/ 19683664 w 21368084"/>
              <a:gd name="connsiteY2" fmla="*/ 27641078 h 30480530"/>
              <a:gd name="connsiteX3" fmla="*/ 21368084 w 21368084"/>
              <a:gd name="connsiteY3" fmla="*/ 30432404 h 30480530"/>
              <a:gd name="connsiteX4" fmla="*/ 48126 w 21368084"/>
              <a:gd name="connsiteY4" fmla="*/ 30480530 h 30480530"/>
              <a:gd name="connsiteX5" fmla="*/ 0 w 21368084"/>
              <a:gd name="connsiteY5" fmla="*/ 160951 h 30480530"/>
              <a:gd name="connsiteX0" fmla="*/ 0 w 21368084"/>
              <a:gd name="connsiteY0" fmla="*/ 7228 h 30326807"/>
              <a:gd name="connsiteX1" fmla="*/ 19683664 w 21368084"/>
              <a:gd name="connsiteY1" fmla="*/ 27487355 h 30326807"/>
              <a:gd name="connsiteX2" fmla="*/ 21368084 w 21368084"/>
              <a:gd name="connsiteY2" fmla="*/ 30278681 h 30326807"/>
              <a:gd name="connsiteX3" fmla="*/ 48126 w 21368084"/>
              <a:gd name="connsiteY3" fmla="*/ 30326807 h 30326807"/>
              <a:gd name="connsiteX4" fmla="*/ 0 w 21368084"/>
              <a:gd name="connsiteY4" fmla="*/ 7228 h 30326807"/>
              <a:gd name="connsiteX0" fmla="*/ 0 w 21368084"/>
              <a:gd name="connsiteY0" fmla="*/ 2 h 30319581"/>
              <a:gd name="connsiteX1" fmla="*/ 21368084 w 21368084"/>
              <a:gd name="connsiteY1" fmla="*/ 30271455 h 30319581"/>
              <a:gd name="connsiteX2" fmla="*/ 48126 w 21368084"/>
              <a:gd name="connsiteY2" fmla="*/ 30319581 h 30319581"/>
              <a:gd name="connsiteX3" fmla="*/ 0 w 21368084"/>
              <a:gd name="connsiteY3" fmla="*/ 2 h 30319581"/>
            </a:gdLst>
            <a:ahLst/>
            <a:cxnLst>
              <a:cxn ang="0">
                <a:pos x="connsiteX0" y="connsiteY0"/>
              </a:cxn>
              <a:cxn ang="0">
                <a:pos x="connsiteX1" y="connsiteY1"/>
              </a:cxn>
              <a:cxn ang="0">
                <a:pos x="connsiteX2" y="connsiteY2"/>
              </a:cxn>
              <a:cxn ang="0">
                <a:pos x="connsiteX3" y="connsiteY3"/>
              </a:cxn>
            </a:cxnLst>
            <a:rect l="l" t="t" r="r" b="b"/>
            <a:pathLst>
              <a:path w="21368084" h="30319581">
                <a:moveTo>
                  <a:pt x="0" y="2"/>
                </a:moveTo>
                <a:cubicBezTo>
                  <a:pt x="3553326" y="-8019"/>
                  <a:pt x="21360063" y="25218192"/>
                  <a:pt x="21368084" y="30271455"/>
                </a:cubicBezTo>
                <a:lnTo>
                  <a:pt x="48126" y="30319581"/>
                </a:lnTo>
                <a:lnTo>
                  <a:pt x="0" y="2"/>
                </a:ln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33" name="Grafik 32" descr="Ein Bild, das Person, Kleidung, Menschliches Gesicht, Im Haus enthält.&#10;&#10;KI-generierte Inhalte können fehlerhaft sein.">
            <a:extLst>
              <a:ext uri="{FF2B5EF4-FFF2-40B4-BE49-F238E27FC236}">
                <a16:creationId xmlns:a16="http://schemas.microsoft.com/office/drawing/2014/main" id="{673A311B-9948-38B8-6AF7-CA8F35D829D5}"/>
              </a:ext>
            </a:extLst>
          </p:cNvPr>
          <p:cNvPicPr>
            <a:picLocks noChangeAspect="1"/>
          </p:cNvPicPr>
          <p:nvPr/>
        </p:nvPicPr>
        <p:blipFill>
          <a:blip r:embed="rId2">
            <a:extLst>
              <a:ext uri="{28A0092B-C50C-407E-A947-70E740481C1C}">
                <a14:useLocalDpi xmlns:a14="http://schemas.microsoft.com/office/drawing/2010/main" val="0"/>
              </a:ext>
            </a:extLst>
          </a:blip>
          <a:srcRect l="19225" t="13290" r="3474" b="44422"/>
          <a:stretch>
            <a:fillRect/>
          </a:stretch>
        </p:blipFill>
        <p:spPr>
          <a:xfrm>
            <a:off x="-19254" y="7967814"/>
            <a:ext cx="21435767" cy="7821392"/>
          </a:xfrm>
          <a:prstGeom prst="rect">
            <a:avLst/>
          </a:prstGeom>
        </p:spPr>
      </p:pic>
      <p:sp>
        <p:nvSpPr>
          <p:cNvPr id="17" name="Textfeld 16">
            <a:extLst>
              <a:ext uri="{FF2B5EF4-FFF2-40B4-BE49-F238E27FC236}">
                <a16:creationId xmlns:a16="http://schemas.microsoft.com/office/drawing/2014/main" id="{C04EB687-D00C-AD31-A024-6D1369BCD03E}"/>
              </a:ext>
            </a:extLst>
          </p:cNvPr>
          <p:cNvSpPr txBox="1"/>
          <p:nvPr/>
        </p:nvSpPr>
        <p:spPr>
          <a:xfrm>
            <a:off x="1527758" y="3635832"/>
            <a:ext cx="18603638" cy="3554819"/>
          </a:xfrm>
          <a:prstGeom prst="rect">
            <a:avLst/>
          </a:prstGeom>
          <a:noFill/>
        </p:spPr>
        <p:txBody>
          <a:bodyPr wrap="square" rtlCol="0">
            <a:spAutoFit/>
          </a:bodyPr>
          <a:lstStyle/>
          <a:p>
            <a:r>
              <a:rPr lang="de-DE" sz="22700" dirty="0">
                <a:solidFill>
                  <a:schemeClr val="bg1"/>
                </a:solidFill>
                <a:latin typeface="Aharoni" panose="020F0502020204030204" pitchFamily="2" charset="-79"/>
                <a:cs typeface="Aharoni" panose="020F0502020204030204" pitchFamily="2" charset="-79"/>
              </a:rPr>
              <a:t>WOHNRAUM</a:t>
            </a:r>
          </a:p>
        </p:txBody>
      </p:sp>
      <p:sp>
        <p:nvSpPr>
          <p:cNvPr id="21" name="Textfeld 20">
            <a:extLst>
              <a:ext uri="{FF2B5EF4-FFF2-40B4-BE49-F238E27FC236}">
                <a16:creationId xmlns:a16="http://schemas.microsoft.com/office/drawing/2014/main" id="{2FD8451A-23A7-F37A-6E6A-2B161FC9AFC5}"/>
              </a:ext>
            </a:extLst>
          </p:cNvPr>
          <p:cNvSpPr txBox="1"/>
          <p:nvPr/>
        </p:nvSpPr>
        <p:spPr>
          <a:xfrm>
            <a:off x="1527760" y="25615118"/>
            <a:ext cx="5024675" cy="3600986"/>
          </a:xfrm>
          <a:prstGeom prst="rect">
            <a:avLst/>
          </a:prstGeom>
          <a:noFill/>
        </p:spPr>
        <p:txBody>
          <a:bodyPr wrap="square" rtlCol="0">
            <a:spAutoFit/>
          </a:bodyPr>
          <a:lstStyle/>
          <a:p>
            <a:r>
              <a:rPr lang="de-DE" sz="3800" b="1" dirty="0">
                <a:solidFill>
                  <a:schemeClr val="tx1">
                    <a:lumMod val="65000"/>
                    <a:lumOff val="35000"/>
                  </a:schemeClr>
                </a:solidFill>
                <a:latin typeface="Frutiger" panose="02000503040000020004" pitchFamily="2" charset="0"/>
              </a:rPr>
              <a:t>Wenn Sie Wohnraum anbieten können oder Fragen zum Verfahren haben, wenden Sie sich</a:t>
            </a:r>
          </a:p>
          <a:p>
            <a:r>
              <a:rPr lang="de-DE" sz="3800" b="1" dirty="0">
                <a:solidFill>
                  <a:schemeClr val="tx1">
                    <a:lumMod val="65000"/>
                    <a:lumOff val="35000"/>
                  </a:schemeClr>
                </a:solidFill>
                <a:latin typeface="Frutiger" panose="02000503040000020004" pitchFamily="2" charset="0"/>
              </a:rPr>
              <a:t>bitte an:</a:t>
            </a:r>
          </a:p>
        </p:txBody>
      </p:sp>
      <p:sp>
        <p:nvSpPr>
          <p:cNvPr id="22" name="Textfeld 21">
            <a:extLst>
              <a:ext uri="{FF2B5EF4-FFF2-40B4-BE49-F238E27FC236}">
                <a16:creationId xmlns:a16="http://schemas.microsoft.com/office/drawing/2014/main" id="{02542D0E-93B5-7790-DD6B-DABC48D1FB97}"/>
              </a:ext>
            </a:extLst>
          </p:cNvPr>
          <p:cNvSpPr txBox="1"/>
          <p:nvPr/>
        </p:nvSpPr>
        <p:spPr>
          <a:xfrm>
            <a:off x="7006647" y="25685811"/>
            <a:ext cx="9593230" cy="3425938"/>
          </a:xfrm>
          <a:prstGeom prst="rect">
            <a:avLst/>
          </a:prstGeom>
          <a:noFill/>
        </p:spPr>
        <p:txBody>
          <a:bodyPr wrap="square">
            <a:spAutoFit/>
          </a:bodyPr>
          <a:lstStyle/>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p>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p>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25" name="Rechteck 24">
            <a:extLst>
              <a:ext uri="{FF2B5EF4-FFF2-40B4-BE49-F238E27FC236}">
                <a16:creationId xmlns:a16="http://schemas.microsoft.com/office/drawing/2014/main" id="{E367BD0B-D4A5-A057-109C-F278FA92219F}"/>
              </a:ext>
            </a:extLst>
          </p:cNvPr>
          <p:cNvSpPr/>
          <p:nvPr/>
        </p:nvSpPr>
        <p:spPr>
          <a:xfrm>
            <a:off x="6484779" y="25615118"/>
            <a:ext cx="260934" cy="3680278"/>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Rechteck 25">
            <a:extLst>
              <a:ext uri="{FF2B5EF4-FFF2-40B4-BE49-F238E27FC236}">
                <a16:creationId xmlns:a16="http://schemas.microsoft.com/office/drawing/2014/main" id="{2A8E2E8A-9C08-BFF6-6ADF-F7F92443418D}"/>
              </a:ext>
            </a:extLst>
          </p:cNvPr>
          <p:cNvSpPr/>
          <p:nvPr/>
        </p:nvSpPr>
        <p:spPr>
          <a:xfrm>
            <a:off x="1527759" y="18509083"/>
            <a:ext cx="18745258" cy="6464216"/>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Textfeld 19">
            <a:extLst>
              <a:ext uri="{FF2B5EF4-FFF2-40B4-BE49-F238E27FC236}">
                <a16:creationId xmlns:a16="http://schemas.microsoft.com/office/drawing/2014/main" id="{2C87285E-3175-D085-A4C9-91118D2C705E}"/>
              </a:ext>
            </a:extLst>
          </p:cNvPr>
          <p:cNvSpPr txBox="1"/>
          <p:nvPr/>
        </p:nvSpPr>
        <p:spPr>
          <a:xfrm>
            <a:off x="1527760" y="18602325"/>
            <a:ext cx="18745257" cy="6370975"/>
          </a:xfrm>
          <a:prstGeom prst="rect">
            <a:avLst/>
          </a:prstGeom>
          <a:noFill/>
        </p:spPr>
        <p:txBody>
          <a:bodyPr wrap="square" rtlCol="0">
            <a:spAutoFit/>
          </a:bodyPr>
          <a:lstStyle/>
          <a:p>
            <a:pPr algn="just"/>
            <a:r>
              <a:rPr lang="de-DE" sz="40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4400" b="1" dirty="0">
                <a:solidFill>
                  <a:schemeClr val="tx1">
                    <a:lumMod val="65000"/>
                    <a:lumOff val="35000"/>
                  </a:schemeClr>
                </a:solidFill>
                <a:latin typeface="Futiger"/>
              </a:rPr>
              <a:t>Zimmer, Wohnungen oder Häuser</a:t>
            </a:r>
            <a:r>
              <a:rPr lang="de-DE" sz="4000" b="1" dirty="0">
                <a:solidFill>
                  <a:schemeClr val="tx1">
                    <a:lumMod val="65000"/>
                    <a:lumOff val="35000"/>
                  </a:schemeClr>
                </a:solidFill>
                <a:latin typeface="Futiger"/>
              </a:rPr>
              <a:t> </a:t>
            </a:r>
            <a:r>
              <a:rPr lang="de-DE" sz="4000" dirty="0">
                <a:solidFill>
                  <a:schemeClr val="tx1">
                    <a:lumMod val="65000"/>
                    <a:lumOff val="35000"/>
                  </a:schemeClr>
                </a:solidFill>
                <a:latin typeface="Futiger"/>
              </a:rPr>
              <a:t>zur </a:t>
            </a:r>
            <a:r>
              <a:rPr lang="de-DE" sz="4400" b="1" dirty="0">
                <a:solidFill>
                  <a:schemeClr val="tx1">
                    <a:lumMod val="65000"/>
                    <a:lumOff val="35000"/>
                  </a:schemeClr>
                </a:solidFill>
                <a:latin typeface="Futiger"/>
              </a:rPr>
              <a:t>Miete oder Zwischenmiete</a:t>
            </a:r>
            <a:r>
              <a:rPr lang="de-DE" sz="40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a:t>
            </a:r>
          </a:p>
          <a:p>
            <a:pPr algn="just"/>
            <a:r>
              <a:rPr lang="de-DE" sz="4000" dirty="0">
                <a:solidFill>
                  <a:schemeClr val="tx1">
                    <a:lumMod val="65000"/>
                    <a:lumOff val="35000"/>
                  </a:schemeClr>
                </a:solidFill>
                <a:latin typeface="Futiger"/>
              </a:rPr>
              <a:t>Ein entscheidender Faktor, um qualifizierte Fachkräfte langfristig in der Region zu halten.</a:t>
            </a:r>
          </a:p>
        </p:txBody>
      </p:sp>
      <p:sp>
        <p:nvSpPr>
          <p:cNvPr id="3" name="Rechteck 2">
            <a:extLst>
              <a:ext uri="{FF2B5EF4-FFF2-40B4-BE49-F238E27FC236}">
                <a16:creationId xmlns:a16="http://schemas.microsoft.com/office/drawing/2014/main" id="{E5053755-91A5-A693-011D-2174A5796453}"/>
              </a:ext>
            </a:extLst>
          </p:cNvPr>
          <p:cNvSpPr/>
          <p:nvPr/>
        </p:nvSpPr>
        <p:spPr>
          <a:xfrm>
            <a:off x="14222112" y="883135"/>
            <a:ext cx="6050903" cy="225928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5000" dirty="0"/>
              <a:t>Logo</a:t>
            </a:r>
          </a:p>
        </p:txBody>
      </p:sp>
      <p:sp>
        <p:nvSpPr>
          <p:cNvPr id="7" name="Rechteck 6">
            <a:extLst>
              <a:ext uri="{FF2B5EF4-FFF2-40B4-BE49-F238E27FC236}">
                <a16:creationId xmlns:a16="http://schemas.microsoft.com/office/drawing/2014/main" id="{E05122BA-4CF5-3D30-F6F9-9234F4E06CA8}"/>
              </a:ext>
            </a:extLst>
          </p:cNvPr>
          <p:cNvSpPr/>
          <p:nvPr/>
        </p:nvSpPr>
        <p:spPr>
          <a:xfrm>
            <a:off x="3139440" y="16043410"/>
            <a:ext cx="17133576" cy="2037214"/>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EBE76F86-05B9-BE5E-6EFD-BE8F742A90FF}"/>
              </a:ext>
            </a:extLst>
          </p:cNvPr>
          <p:cNvSpPr txBox="1"/>
          <p:nvPr/>
        </p:nvSpPr>
        <p:spPr>
          <a:xfrm>
            <a:off x="3308991" y="16125787"/>
            <a:ext cx="16903064" cy="2046714"/>
          </a:xfrm>
          <a:prstGeom prst="rect">
            <a:avLst/>
          </a:prstGeom>
          <a:noFill/>
        </p:spPr>
        <p:txBody>
          <a:bodyPr wrap="square" rtlCol="0">
            <a:spAutoFit/>
          </a:bodyPr>
          <a:lstStyle/>
          <a:p>
            <a:r>
              <a:rPr lang="de-DE" sz="12700" dirty="0">
                <a:solidFill>
                  <a:schemeClr val="bg1"/>
                </a:solidFill>
                <a:latin typeface="Aharoni" panose="020F0502020204030204" pitchFamily="2" charset="-79"/>
                <a:cs typeface="Aharoni" panose="020F0502020204030204" pitchFamily="2" charset="-79"/>
              </a:rPr>
              <a:t>JETZT UNTERSTÜTZEN!</a:t>
            </a:r>
          </a:p>
        </p:txBody>
      </p:sp>
      <p:grpSp>
        <p:nvGrpSpPr>
          <p:cNvPr id="31" name="Gruppieren 30">
            <a:extLst>
              <a:ext uri="{FF2B5EF4-FFF2-40B4-BE49-F238E27FC236}">
                <a16:creationId xmlns:a16="http://schemas.microsoft.com/office/drawing/2014/main" id="{BF5AAA6F-81E5-2342-613C-5410A0A831AD}"/>
              </a:ext>
            </a:extLst>
          </p:cNvPr>
          <p:cNvGrpSpPr/>
          <p:nvPr/>
        </p:nvGrpSpPr>
        <p:grpSpPr>
          <a:xfrm>
            <a:off x="1527757" y="6951711"/>
            <a:ext cx="18745258" cy="2163938"/>
            <a:chOff x="1527757" y="6934249"/>
            <a:chExt cx="18745258" cy="2163938"/>
          </a:xfrm>
        </p:grpSpPr>
        <p:sp>
          <p:nvSpPr>
            <p:cNvPr id="11" name="Rechteck 10">
              <a:extLst>
                <a:ext uri="{FF2B5EF4-FFF2-40B4-BE49-F238E27FC236}">
                  <a16:creationId xmlns:a16="http://schemas.microsoft.com/office/drawing/2014/main" id="{C32B9BA0-835C-ECD9-4616-E80188088A3B}"/>
                </a:ext>
              </a:extLst>
            </p:cNvPr>
            <p:cNvSpPr/>
            <p:nvPr/>
          </p:nvSpPr>
          <p:spPr>
            <a:xfrm>
              <a:off x="1527757" y="6934249"/>
              <a:ext cx="18745257" cy="2037214"/>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a:extLst>
                <a:ext uri="{FF2B5EF4-FFF2-40B4-BE49-F238E27FC236}">
                  <a16:creationId xmlns:a16="http://schemas.microsoft.com/office/drawing/2014/main" id="{1FA9E616-8E66-1DDB-5F83-506919562CCD}"/>
                </a:ext>
              </a:extLst>
            </p:cNvPr>
            <p:cNvSpPr txBox="1"/>
            <p:nvPr/>
          </p:nvSpPr>
          <p:spPr>
            <a:xfrm>
              <a:off x="1527758" y="7051473"/>
              <a:ext cx="18745257" cy="2046714"/>
            </a:xfrm>
            <a:prstGeom prst="rect">
              <a:avLst/>
            </a:prstGeom>
            <a:noFill/>
          </p:spPr>
          <p:txBody>
            <a:bodyPr wrap="square" rtlCol="0">
              <a:spAutoFit/>
            </a:bodyPr>
            <a:lstStyle/>
            <a:p>
              <a:r>
                <a:rPr lang="de-DE" sz="12700" dirty="0">
                  <a:solidFill>
                    <a:schemeClr val="bg1"/>
                  </a:solidFill>
                  <a:latin typeface="Aharoni" panose="020F0502020204030204" pitchFamily="2" charset="-79"/>
                  <a:cs typeface="Aharoni" panose="020F0502020204030204" pitchFamily="2" charset="-79"/>
                </a:rPr>
                <a:t>FÜR PFLEGEFACHKRÄFTE</a:t>
              </a:r>
            </a:p>
          </p:txBody>
        </p:sp>
      </p:grpSp>
      <p:sp>
        <p:nvSpPr>
          <p:cNvPr id="2" name="Rechteck 1">
            <a:extLst>
              <a:ext uri="{FF2B5EF4-FFF2-40B4-BE49-F238E27FC236}">
                <a16:creationId xmlns:a16="http://schemas.microsoft.com/office/drawing/2014/main" id="{8D61D7E6-9713-F10E-ACEC-3E466C083DC8}"/>
              </a:ext>
            </a:extLst>
          </p:cNvPr>
          <p:cNvSpPr/>
          <p:nvPr/>
        </p:nvSpPr>
        <p:spPr>
          <a:xfrm>
            <a:off x="18511393" y="25685003"/>
            <a:ext cx="1620000" cy="16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de-DE" sz="3600" dirty="0"/>
              <a:t>QR-</a:t>
            </a:r>
          </a:p>
          <a:p>
            <a:pPr algn="ctr"/>
            <a:r>
              <a:rPr lang="de-DE" sz="3600" dirty="0"/>
              <a:t>Code</a:t>
            </a:r>
          </a:p>
        </p:txBody>
      </p:sp>
      <p:pic>
        <p:nvPicPr>
          <p:cNvPr id="5" name="Grafik 4" descr="Ein Bild, das Text, Screenshot, Schrift, Logo enthält.&#10;&#10;KI-generierte Inhalte können fehlerhaft sein.">
            <a:extLst>
              <a:ext uri="{FF2B5EF4-FFF2-40B4-BE49-F238E27FC236}">
                <a16:creationId xmlns:a16="http://schemas.microsoft.com/office/drawing/2014/main" id="{69942D24-D57C-7E20-724E-A9CB82F175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48774" y="27479236"/>
            <a:ext cx="2724240" cy="1816160"/>
          </a:xfrm>
          <a:prstGeom prst="rect">
            <a:avLst/>
          </a:prstGeom>
        </p:spPr>
      </p:pic>
    </p:spTree>
    <p:extLst>
      <p:ext uri="{BB962C8B-B14F-4D97-AF65-F5344CB8AC3E}">
        <p14:creationId xmlns:p14="http://schemas.microsoft.com/office/powerpoint/2010/main" val="325577060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158</Words>
  <Application>Microsoft Office PowerPoint</Application>
  <PresentationFormat>Benutzerdefiniert</PresentationFormat>
  <Paragraphs>13</Paragraphs>
  <Slides>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vt:i4>
      </vt:variant>
    </vt:vector>
  </HeadingPairs>
  <TitlesOfParts>
    <vt:vector size="8" baseType="lpstr">
      <vt:lpstr>Aharoni</vt:lpstr>
      <vt:lpstr>Aptos</vt:lpstr>
      <vt:lpstr>Aptos Display</vt:lpstr>
      <vt:lpstr>Arial</vt:lpstr>
      <vt:lpstr>Frutiger</vt:lpstr>
      <vt:lpstr>Futiger</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12</cp:revision>
  <dcterms:created xsi:type="dcterms:W3CDTF">2025-11-08T17:18:55Z</dcterms:created>
  <dcterms:modified xsi:type="dcterms:W3CDTF">2025-11-28T05:11:38Z</dcterms:modified>
</cp:coreProperties>
</file>